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8"/>
  </p:notesMasterIdLst>
  <p:sldIdLst>
    <p:sldId id="256" r:id="rId5"/>
    <p:sldId id="278" r:id="rId6"/>
    <p:sldId id="257" r:id="rId7"/>
    <p:sldId id="258" r:id="rId8"/>
    <p:sldId id="273" r:id="rId9"/>
    <p:sldId id="260" r:id="rId10"/>
    <p:sldId id="259" r:id="rId11"/>
    <p:sldId id="261" r:id="rId12"/>
    <p:sldId id="268" r:id="rId13"/>
    <p:sldId id="262" r:id="rId14"/>
    <p:sldId id="264" r:id="rId15"/>
    <p:sldId id="279" r:id="rId16"/>
    <p:sldId id="280" r:id="rId17"/>
    <p:sldId id="283" r:id="rId18"/>
    <p:sldId id="284" r:id="rId19"/>
    <p:sldId id="275" r:id="rId20"/>
    <p:sldId id="269" r:id="rId21"/>
    <p:sldId id="285" r:id="rId22"/>
    <p:sldId id="286" r:id="rId23"/>
    <p:sldId id="287" r:id="rId24"/>
    <p:sldId id="270" r:id="rId25"/>
    <p:sldId id="282" r:id="rId26"/>
    <p:sldId id="267" r:id="rId27"/>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ABABAB"/>
    <a:srgbClr val="868686"/>
    <a:srgbClr val="626262"/>
    <a:srgbClr val="414141"/>
    <a:srgbClr val="2A2A2A"/>
    <a:srgbClr val="5A5A5A"/>
    <a:srgbClr val="1F1F1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3308"/>
  </p:normalViewPr>
  <p:slideViewPr>
    <p:cSldViewPr snapToGrid="0" snapToObjects="1">
      <p:cViewPr varScale="1">
        <p:scale>
          <a:sx n="80" d="100"/>
          <a:sy n="80" d="100"/>
        </p:scale>
        <p:origin x="835" y="62"/>
      </p:cViewPr>
      <p:guideLst>
        <p:guide orient="horz" pos="2160"/>
        <p:guide pos="3841"/>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0E94F7-8F76-45AD-BADF-8168E6E45DA4}"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zh-CN" altLang="en-US"/>
        </a:p>
      </dgm:t>
    </dgm:pt>
    <dgm:pt modelId="{6023D91B-3405-4F87-A1BA-4C7BC9F92001}">
      <dgm:prSet phldrT="[文本]" custT="1"/>
      <dgm:spPr/>
      <dgm:t>
        <a:bodyPr/>
        <a:lstStyle/>
        <a:p>
          <a:r>
            <a:rPr lang="zh-CN" altLang="en-US" sz="1800" b="1" dirty="0">
              <a:solidFill>
                <a:srgbClr val="2A2A2A"/>
              </a:solidFill>
            </a:rPr>
            <a:t>发送请求</a:t>
          </a:r>
        </a:p>
      </dgm:t>
    </dgm:pt>
    <dgm:pt modelId="{BB54C2C4-60D6-4532-A584-F73038A57F52}" type="parTrans" cxnId="{B49528AD-0389-405D-9847-B14D16465F31}">
      <dgm:prSet/>
      <dgm:spPr/>
      <dgm:t>
        <a:bodyPr/>
        <a:lstStyle/>
        <a:p>
          <a:endParaRPr lang="zh-CN" altLang="en-US" sz="2000"/>
        </a:p>
      </dgm:t>
    </dgm:pt>
    <dgm:pt modelId="{A5727343-79DD-4F1E-9474-3F8A92A820C1}" type="sibTrans" cxnId="{B49528AD-0389-405D-9847-B14D16465F31}">
      <dgm:prSet/>
      <dgm:spPr/>
      <dgm:t>
        <a:bodyPr/>
        <a:lstStyle/>
        <a:p>
          <a:endParaRPr lang="zh-CN" altLang="en-US" sz="2000"/>
        </a:p>
      </dgm:t>
    </dgm:pt>
    <dgm:pt modelId="{DFBF3E8B-FE55-4872-8E55-D1A022369590}">
      <dgm:prSet phldrT="[文本]" custT="1"/>
      <dgm:spPr/>
      <dgm:t>
        <a:bodyPr/>
        <a:lstStyle/>
        <a:p>
          <a:r>
            <a:rPr lang="zh-CN" altLang="en-US" sz="1800" b="1" dirty="0">
              <a:solidFill>
                <a:srgbClr val="2A2A2A"/>
              </a:solidFill>
            </a:rPr>
            <a:t>响应请求</a:t>
          </a:r>
          <a:endParaRPr lang="zh-CN" altLang="en-US" sz="1800" dirty="0">
            <a:solidFill>
              <a:srgbClr val="2A2A2A"/>
            </a:solidFill>
          </a:endParaRPr>
        </a:p>
      </dgm:t>
    </dgm:pt>
    <dgm:pt modelId="{7BB86645-ACDC-4933-A483-795CB8BBB108}" type="parTrans" cxnId="{271F27AF-4BE2-4B1A-AC45-DFCAEE8474D1}">
      <dgm:prSet/>
      <dgm:spPr/>
      <dgm:t>
        <a:bodyPr/>
        <a:lstStyle/>
        <a:p>
          <a:endParaRPr lang="zh-CN" altLang="en-US" sz="2000"/>
        </a:p>
      </dgm:t>
    </dgm:pt>
    <dgm:pt modelId="{76046399-3482-4F8D-A1D9-F474E847A2FB}" type="sibTrans" cxnId="{271F27AF-4BE2-4B1A-AC45-DFCAEE8474D1}">
      <dgm:prSet/>
      <dgm:spPr/>
      <dgm:t>
        <a:bodyPr/>
        <a:lstStyle/>
        <a:p>
          <a:endParaRPr lang="zh-CN" altLang="en-US" sz="2000"/>
        </a:p>
      </dgm:t>
    </dgm:pt>
    <dgm:pt modelId="{8070460F-CD86-4A47-9664-D5543F11B491}">
      <dgm:prSet phldrT="[文本]" custT="1"/>
      <dgm:spPr/>
      <dgm:t>
        <a:bodyPr/>
        <a:lstStyle/>
        <a:p>
          <a:r>
            <a:rPr lang="zh-CN" altLang="en-US" sz="1800" b="1" dirty="0">
              <a:solidFill>
                <a:srgbClr val="2A2A2A"/>
              </a:solidFill>
            </a:rPr>
            <a:t>解析网页</a:t>
          </a:r>
          <a:endParaRPr lang="zh-CN" altLang="en-US" sz="1800" dirty="0">
            <a:solidFill>
              <a:srgbClr val="2A2A2A"/>
            </a:solidFill>
          </a:endParaRPr>
        </a:p>
      </dgm:t>
    </dgm:pt>
    <dgm:pt modelId="{732221BC-97B9-4A50-A4DC-7180158C3005}" type="parTrans" cxnId="{652C1E3B-7DF1-40B0-B912-35053ECBA991}">
      <dgm:prSet/>
      <dgm:spPr/>
      <dgm:t>
        <a:bodyPr/>
        <a:lstStyle/>
        <a:p>
          <a:endParaRPr lang="zh-CN" altLang="en-US" sz="2000"/>
        </a:p>
      </dgm:t>
    </dgm:pt>
    <dgm:pt modelId="{E9EB2BCB-F47D-432C-A5E3-60A62174D047}" type="sibTrans" cxnId="{652C1E3B-7DF1-40B0-B912-35053ECBA991}">
      <dgm:prSet/>
      <dgm:spPr/>
      <dgm:t>
        <a:bodyPr/>
        <a:lstStyle/>
        <a:p>
          <a:endParaRPr lang="zh-CN" altLang="en-US" sz="2000"/>
        </a:p>
      </dgm:t>
    </dgm:pt>
    <dgm:pt modelId="{4AB6999C-B321-44CC-8368-0B50620E2D25}">
      <dgm:prSet phldrT="[文本]" custT="1"/>
      <dgm:spPr/>
      <dgm:t>
        <a:bodyPr/>
        <a:lstStyle/>
        <a:p>
          <a:r>
            <a:rPr lang="zh-CN" altLang="en-US" sz="1800" b="1" dirty="0">
              <a:solidFill>
                <a:srgbClr val="2A2A2A"/>
              </a:solidFill>
            </a:rPr>
            <a:t>数据储存</a:t>
          </a:r>
          <a:endParaRPr lang="zh-CN" altLang="en-US" sz="1800" dirty="0">
            <a:solidFill>
              <a:srgbClr val="2A2A2A"/>
            </a:solidFill>
          </a:endParaRPr>
        </a:p>
      </dgm:t>
    </dgm:pt>
    <dgm:pt modelId="{F725AF8D-DCD3-4413-87DE-FD94EB49484F}" type="parTrans" cxnId="{4DB42A70-4309-42F1-AC0F-7B1CC1609167}">
      <dgm:prSet/>
      <dgm:spPr/>
      <dgm:t>
        <a:bodyPr/>
        <a:lstStyle/>
        <a:p>
          <a:endParaRPr lang="zh-CN" altLang="en-US"/>
        </a:p>
      </dgm:t>
    </dgm:pt>
    <dgm:pt modelId="{3565F674-5E73-49D3-B9E8-24BD8B2FF30F}" type="sibTrans" cxnId="{4DB42A70-4309-42F1-AC0F-7B1CC1609167}">
      <dgm:prSet/>
      <dgm:spPr/>
      <dgm:t>
        <a:bodyPr/>
        <a:lstStyle/>
        <a:p>
          <a:endParaRPr lang="zh-CN" altLang="en-US"/>
        </a:p>
      </dgm:t>
    </dgm:pt>
    <dgm:pt modelId="{89609AB6-0A51-4918-983D-5B8999D24664}" type="pres">
      <dgm:prSet presAssocID="{470E94F7-8F76-45AD-BADF-8168E6E45DA4}" presName="Name0" presStyleCnt="0">
        <dgm:presLayoutVars>
          <dgm:chMax val="7"/>
          <dgm:chPref val="7"/>
          <dgm:dir/>
          <dgm:animLvl val="lvl"/>
        </dgm:presLayoutVars>
      </dgm:prSet>
      <dgm:spPr/>
    </dgm:pt>
    <dgm:pt modelId="{21E1DC4A-E902-401F-8ED2-4D57A8C538B9}" type="pres">
      <dgm:prSet presAssocID="{6023D91B-3405-4F87-A1BA-4C7BC9F92001}" presName="Accent1" presStyleCnt="0"/>
      <dgm:spPr/>
    </dgm:pt>
    <dgm:pt modelId="{B211517F-F7F0-4A7A-B6CF-5ABCA59AC9F8}" type="pres">
      <dgm:prSet presAssocID="{6023D91B-3405-4F87-A1BA-4C7BC9F92001}" presName="Accent" presStyleLbl="node1" presStyleIdx="0" presStyleCnt="4"/>
      <dgm:spPr>
        <a:solidFill>
          <a:srgbClr val="2A2A2A"/>
        </a:solidFill>
      </dgm:spPr>
    </dgm:pt>
    <dgm:pt modelId="{C9789C5E-E474-45BD-A638-F8E3329BC87E}" type="pres">
      <dgm:prSet presAssocID="{6023D91B-3405-4F87-A1BA-4C7BC9F92001}" presName="Parent1" presStyleLbl="revTx" presStyleIdx="0" presStyleCnt="4">
        <dgm:presLayoutVars>
          <dgm:chMax val="1"/>
          <dgm:chPref val="1"/>
          <dgm:bulletEnabled val="1"/>
        </dgm:presLayoutVars>
      </dgm:prSet>
      <dgm:spPr/>
    </dgm:pt>
    <dgm:pt modelId="{CE5AF907-7E30-45ED-AC60-B4F5B2C745F4}" type="pres">
      <dgm:prSet presAssocID="{DFBF3E8B-FE55-4872-8E55-D1A022369590}" presName="Accent2" presStyleCnt="0"/>
      <dgm:spPr/>
    </dgm:pt>
    <dgm:pt modelId="{81CC1E92-A646-4FD3-9EA3-BD22D130182F}" type="pres">
      <dgm:prSet presAssocID="{DFBF3E8B-FE55-4872-8E55-D1A022369590}" presName="Accent" presStyleLbl="node1" presStyleIdx="1" presStyleCnt="4"/>
      <dgm:spPr>
        <a:solidFill>
          <a:schemeClr val="bg1">
            <a:lumMod val="50000"/>
          </a:schemeClr>
        </a:solidFill>
      </dgm:spPr>
    </dgm:pt>
    <dgm:pt modelId="{B5558B2F-3323-4D3B-88E6-849B9009CDDB}" type="pres">
      <dgm:prSet presAssocID="{DFBF3E8B-FE55-4872-8E55-D1A022369590}" presName="Parent2" presStyleLbl="revTx" presStyleIdx="1" presStyleCnt="4">
        <dgm:presLayoutVars>
          <dgm:chMax val="1"/>
          <dgm:chPref val="1"/>
          <dgm:bulletEnabled val="1"/>
        </dgm:presLayoutVars>
      </dgm:prSet>
      <dgm:spPr/>
    </dgm:pt>
    <dgm:pt modelId="{4FC1F439-80E6-4723-8C01-0E3115303B6B}" type="pres">
      <dgm:prSet presAssocID="{8070460F-CD86-4A47-9664-D5543F11B491}" presName="Accent3" presStyleCnt="0"/>
      <dgm:spPr/>
    </dgm:pt>
    <dgm:pt modelId="{26B2FC09-E8FE-4F60-A886-8159F9EDF77E}" type="pres">
      <dgm:prSet presAssocID="{8070460F-CD86-4A47-9664-D5543F11B491}" presName="Accent" presStyleLbl="node1" presStyleIdx="2" presStyleCnt="4"/>
      <dgm:spPr>
        <a:solidFill>
          <a:srgbClr val="2A2A2A"/>
        </a:solidFill>
      </dgm:spPr>
    </dgm:pt>
    <dgm:pt modelId="{6A6B83AD-40B3-4C05-82F5-CF10DF2005A8}" type="pres">
      <dgm:prSet presAssocID="{8070460F-CD86-4A47-9664-D5543F11B491}" presName="Parent3" presStyleLbl="revTx" presStyleIdx="2" presStyleCnt="4" custLinFactNeighborX="4364" custLinFactNeighborY="-7011">
        <dgm:presLayoutVars>
          <dgm:chMax val="1"/>
          <dgm:chPref val="1"/>
          <dgm:bulletEnabled val="1"/>
        </dgm:presLayoutVars>
      </dgm:prSet>
      <dgm:spPr/>
    </dgm:pt>
    <dgm:pt modelId="{49AB0324-E1B3-4F75-A2E3-107E7FBA5646}" type="pres">
      <dgm:prSet presAssocID="{4AB6999C-B321-44CC-8368-0B50620E2D25}" presName="Accent4" presStyleCnt="0"/>
      <dgm:spPr/>
    </dgm:pt>
    <dgm:pt modelId="{CED51588-BFCB-4BDA-BDBE-F67B8F77E0C5}" type="pres">
      <dgm:prSet presAssocID="{4AB6999C-B321-44CC-8368-0B50620E2D25}" presName="Accent" presStyleLbl="node1" presStyleIdx="3" presStyleCnt="4"/>
      <dgm:spPr>
        <a:solidFill>
          <a:schemeClr val="bg1">
            <a:lumMod val="50000"/>
          </a:schemeClr>
        </a:solidFill>
      </dgm:spPr>
    </dgm:pt>
    <dgm:pt modelId="{6266C1B6-8B38-47D9-82CC-7F8B046A8448}" type="pres">
      <dgm:prSet presAssocID="{4AB6999C-B321-44CC-8368-0B50620E2D25}" presName="Parent4" presStyleLbl="revTx" presStyleIdx="3" presStyleCnt="4" custScaleX="105158" custLinFactNeighborX="4364" custLinFactNeighborY="-7011">
        <dgm:presLayoutVars>
          <dgm:chMax val="1"/>
          <dgm:chPref val="1"/>
          <dgm:bulletEnabled val="1"/>
        </dgm:presLayoutVars>
      </dgm:prSet>
      <dgm:spPr/>
    </dgm:pt>
  </dgm:ptLst>
  <dgm:cxnLst>
    <dgm:cxn modelId="{51D9CD24-EBAA-3743-8580-6442A4FADE69}" type="presOf" srcId="{DFBF3E8B-FE55-4872-8E55-D1A022369590}" destId="{B5558B2F-3323-4D3B-88E6-849B9009CDDB}" srcOrd="0" destOrd="0" presId="urn:microsoft.com/office/officeart/2009/layout/CircleArrowProcess"/>
    <dgm:cxn modelId="{652C1E3B-7DF1-40B0-B912-35053ECBA991}" srcId="{470E94F7-8F76-45AD-BADF-8168E6E45DA4}" destId="{8070460F-CD86-4A47-9664-D5543F11B491}" srcOrd="2" destOrd="0" parTransId="{732221BC-97B9-4A50-A4DC-7180158C3005}" sibTransId="{E9EB2BCB-F47D-432C-A5E3-60A62174D047}"/>
    <dgm:cxn modelId="{4DB42A70-4309-42F1-AC0F-7B1CC1609167}" srcId="{470E94F7-8F76-45AD-BADF-8168E6E45DA4}" destId="{4AB6999C-B321-44CC-8368-0B50620E2D25}" srcOrd="3" destOrd="0" parTransId="{F725AF8D-DCD3-4413-87DE-FD94EB49484F}" sibTransId="{3565F674-5E73-49D3-B9E8-24BD8B2FF30F}"/>
    <dgm:cxn modelId="{9ADAB77D-70E2-3F4C-B688-5A460B1DCC15}" type="presOf" srcId="{6023D91B-3405-4F87-A1BA-4C7BC9F92001}" destId="{C9789C5E-E474-45BD-A638-F8E3329BC87E}" srcOrd="0" destOrd="0" presId="urn:microsoft.com/office/officeart/2009/layout/CircleArrowProcess"/>
    <dgm:cxn modelId="{46689A88-FE88-47EC-8708-EB7ECBE768E6}" type="presOf" srcId="{4AB6999C-B321-44CC-8368-0B50620E2D25}" destId="{6266C1B6-8B38-47D9-82CC-7F8B046A8448}" srcOrd="0" destOrd="0" presId="urn:microsoft.com/office/officeart/2009/layout/CircleArrowProcess"/>
    <dgm:cxn modelId="{0F4D519A-421F-2647-8338-0915186EA37F}" type="presOf" srcId="{8070460F-CD86-4A47-9664-D5543F11B491}" destId="{6A6B83AD-40B3-4C05-82F5-CF10DF2005A8}" srcOrd="0" destOrd="0" presId="urn:microsoft.com/office/officeart/2009/layout/CircleArrowProcess"/>
    <dgm:cxn modelId="{B49528AD-0389-405D-9847-B14D16465F31}" srcId="{470E94F7-8F76-45AD-BADF-8168E6E45DA4}" destId="{6023D91B-3405-4F87-A1BA-4C7BC9F92001}" srcOrd="0" destOrd="0" parTransId="{BB54C2C4-60D6-4532-A584-F73038A57F52}" sibTransId="{A5727343-79DD-4F1E-9474-3F8A92A820C1}"/>
    <dgm:cxn modelId="{271F27AF-4BE2-4B1A-AC45-DFCAEE8474D1}" srcId="{470E94F7-8F76-45AD-BADF-8168E6E45DA4}" destId="{DFBF3E8B-FE55-4872-8E55-D1A022369590}" srcOrd="1" destOrd="0" parTransId="{7BB86645-ACDC-4933-A483-795CB8BBB108}" sibTransId="{76046399-3482-4F8D-A1D9-F474E847A2FB}"/>
    <dgm:cxn modelId="{EC8E09B3-73FA-D046-A802-AC9730176C4B}" type="presOf" srcId="{470E94F7-8F76-45AD-BADF-8168E6E45DA4}" destId="{89609AB6-0A51-4918-983D-5B8999D24664}" srcOrd="0" destOrd="0" presId="urn:microsoft.com/office/officeart/2009/layout/CircleArrowProcess"/>
    <dgm:cxn modelId="{7C5588C3-AA68-2C43-9753-2FD70A18C373}" type="presParOf" srcId="{89609AB6-0A51-4918-983D-5B8999D24664}" destId="{21E1DC4A-E902-401F-8ED2-4D57A8C538B9}" srcOrd="0" destOrd="0" presId="urn:microsoft.com/office/officeart/2009/layout/CircleArrowProcess"/>
    <dgm:cxn modelId="{C440E49C-C65C-D848-A17C-A52F34A3D280}" type="presParOf" srcId="{21E1DC4A-E902-401F-8ED2-4D57A8C538B9}" destId="{B211517F-F7F0-4A7A-B6CF-5ABCA59AC9F8}" srcOrd="0" destOrd="0" presId="urn:microsoft.com/office/officeart/2009/layout/CircleArrowProcess"/>
    <dgm:cxn modelId="{0C14E1CB-EC40-394B-A742-7F0C085FC4D7}" type="presParOf" srcId="{89609AB6-0A51-4918-983D-5B8999D24664}" destId="{C9789C5E-E474-45BD-A638-F8E3329BC87E}" srcOrd="1" destOrd="0" presId="urn:microsoft.com/office/officeart/2009/layout/CircleArrowProcess"/>
    <dgm:cxn modelId="{F447DCE4-C2FF-9848-9F26-B83B96C7E6F1}" type="presParOf" srcId="{89609AB6-0A51-4918-983D-5B8999D24664}" destId="{CE5AF907-7E30-45ED-AC60-B4F5B2C745F4}" srcOrd="2" destOrd="0" presId="urn:microsoft.com/office/officeart/2009/layout/CircleArrowProcess"/>
    <dgm:cxn modelId="{45FA5135-F198-814B-816F-4548F9FF414E}" type="presParOf" srcId="{CE5AF907-7E30-45ED-AC60-B4F5B2C745F4}" destId="{81CC1E92-A646-4FD3-9EA3-BD22D130182F}" srcOrd="0" destOrd="0" presId="urn:microsoft.com/office/officeart/2009/layout/CircleArrowProcess"/>
    <dgm:cxn modelId="{676ED760-812F-714C-9EE1-47DEA3F948D9}" type="presParOf" srcId="{89609AB6-0A51-4918-983D-5B8999D24664}" destId="{B5558B2F-3323-4D3B-88E6-849B9009CDDB}" srcOrd="3" destOrd="0" presId="urn:microsoft.com/office/officeart/2009/layout/CircleArrowProcess"/>
    <dgm:cxn modelId="{2BF33C12-947E-3B45-BF9A-3C91E7840188}" type="presParOf" srcId="{89609AB6-0A51-4918-983D-5B8999D24664}" destId="{4FC1F439-80E6-4723-8C01-0E3115303B6B}" srcOrd="4" destOrd="0" presId="urn:microsoft.com/office/officeart/2009/layout/CircleArrowProcess"/>
    <dgm:cxn modelId="{5E76C84A-2D0B-8E49-B690-E91E7FC687AE}" type="presParOf" srcId="{4FC1F439-80E6-4723-8C01-0E3115303B6B}" destId="{26B2FC09-E8FE-4F60-A886-8159F9EDF77E}" srcOrd="0" destOrd="0" presId="urn:microsoft.com/office/officeart/2009/layout/CircleArrowProcess"/>
    <dgm:cxn modelId="{880EEE5C-03A9-1C4D-BBF9-D87CDFCF13FF}" type="presParOf" srcId="{89609AB6-0A51-4918-983D-5B8999D24664}" destId="{6A6B83AD-40B3-4C05-82F5-CF10DF2005A8}" srcOrd="5" destOrd="0" presId="urn:microsoft.com/office/officeart/2009/layout/CircleArrowProcess"/>
    <dgm:cxn modelId="{21B1CF1C-3812-47AA-A394-69CFDDAEF11C}" type="presParOf" srcId="{89609AB6-0A51-4918-983D-5B8999D24664}" destId="{49AB0324-E1B3-4F75-A2E3-107E7FBA5646}" srcOrd="6" destOrd="0" presId="urn:microsoft.com/office/officeart/2009/layout/CircleArrowProcess"/>
    <dgm:cxn modelId="{8125E1AB-8EC9-471F-AB5A-5FDC4E0EEFF6}" type="presParOf" srcId="{49AB0324-E1B3-4F75-A2E3-107E7FBA5646}" destId="{CED51588-BFCB-4BDA-BDBE-F67B8F77E0C5}" srcOrd="0" destOrd="0" presId="urn:microsoft.com/office/officeart/2009/layout/CircleArrowProcess"/>
    <dgm:cxn modelId="{6865DBD2-C893-42E2-9D83-630297684745}" type="presParOf" srcId="{89609AB6-0A51-4918-983D-5B8999D24664}" destId="{6266C1B6-8B38-47D9-82CC-7F8B046A8448}"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1517F-F7F0-4A7A-B6CF-5ABCA59AC9F8}">
      <dsp:nvSpPr>
        <dsp:cNvPr id="0" name=""/>
        <dsp:cNvSpPr/>
      </dsp:nvSpPr>
      <dsp:spPr>
        <a:xfrm>
          <a:off x="2758107" y="0"/>
          <a:ext cx="1694200" cy="1694373"/>
        </a:xfrm>
        <a:prstGeom prst="circularArrow">
          <a:avLst>
            <a:gd name="adj1" fmla="val 10980"/>
            <a:gd name="adj2" fmla="val 1142322"/>
            <a:gd name="adj3" fmla="val 4500000"/>
            <a:gd name="adj4" fmla="val 10800000"/>
            <a:gd name="adj5" fmla="val 12500"/>
          </a:avLst>
        </a:prstGeom>
        <a:solidFill>
          <a:srgbClr val="2A2A2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789C5E-E474-45BD-A638-F8E3329BC87E}">
      <dsp:nvSpPr>
        <dsp:cNvPr id="0" name=""/>
        <dsp:cNvSpPr/>
      </dsp:nvSpPr>
      <dsp:spPr>
        <a:xfrm>
          <a:off x="3132159" y="613317"/>
          <a:ext cx="945460" cy="47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A2A2A"/>
              </a:solidFill>
            </a:rPr>
            <a:t>发送请求</a:t>
          </a:r>
        </a:p>
      </dsp:txBody>
      <dsp:txXfrm>
        <a:off x="3132159" y="613317"/>
        <a:ext cx="945460" cy="472681"/>
      </dsp:txXfrm>
    </dsp:sp>
    <dsp:sp modelId="{81CC1E92-A646-4FD3-9EA3-BD22D130182F}">
      <dsp:nvSpPr>
        <dsp:cNvPr id="0" name=""/>
        <dsp:cNvSpPr/>
      </dsp:nvSpPr>
      <dsp:spPr>
        <a:xfrm>
          <a:off x="2287442" y="973669"/>
          <a:ext cx="1694200" cy="1694373"/>
        </a:xfrm>
        <a:prstGeom prst="leftCircularArrow">
          <a:avLst>
            <a:gd name="adj1" fmla="val 10980"/>
            <a:gd name="adj2" fmla="val 1142322"/>
            <a:gd name="adj3" fmla="val 6300000"/>
            <a:gd name="adj4" fmla="val 18900000"/>
            <a:gd name="adj5" fmla="val 125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58B2F-3323-4D3B-88E6-849B9009CDDB}">
      <dsp:nvSpPr>
        <dsp:cNvPr id="0" name=""/>
        <dsp:cNvSpPr/>
      </dsp:nvSpPr>
      <dsp:spPr>
        <a:xfrm>
          <a:off x="2659588" y="1588783"/>
          <a:ext cx="945460" cy="47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A2A2A"/>
              </a:solidFill>
            </a:rPr>
            <a:t>响应请求</a:t>
          </a:r>
          <a:endParaRPr lang="zh-CN" altLang="en-US" sz="1800" kern="1200" dirty="0">
            <a:solidFill>
              <a:srgbClr val="2A2A2A"/>
            </a:solidFill>
          </a:endParaRPr>
        </a:p>
      </dsp:txBody>
      <dsp:txXfrm>
        <a:off x="2659588" y="1588783"/>
        <a:ext cx="945460" cy="472681"/>
      </dsp:txXfrm>
    </dsp:sp>
    <dsp:sp modelId="{26B2FC09-E8FE-4F60-A886-8159F9EDF77E}">
      <dsp:nvSpPr>
        <dsp:cNvPr id="0" name=""/>
        <dsp:cNvSpPr/>
      </dsp:nvSpPr>
      <dsp:spPr>
        <a:xfrm>
          <a:off x="2758107" y="1950933"/>
          <a:ext cx="1694200" cy="1694373"/>
        </a:xfrm>
        <a:prstGeom prst="circularArrow">
          <a:avLst>
            <a:gd name="adj1" fmla="val 10980"/>
            <a:gd name="adj2" fmla="val 1142322"/>
            <a:gd name="adj3" fmla="val 4500000"/>
            <a:gd name="adj4" fmla="val 13500000"/>
            <a:gd name="adj5" fmla="val 12500"/>
          </a:avLst>
        </a:prstGeom>
        <a:solidFill>
          <a:srgbClr val="2A2A2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B83AD-40B3-4C05-82F5-CF10DF2005A8}">
      <dsp:nvSpPr>
        <dsp:cNvPr id="0" name=""/>
        <dsp:cNvSpPr/>
      </dsp:nvSpPr>
      <dsp:spPr>
        <a:xfrm>
          <a:off x="3173419" y="2531110"/>
          <a:ext cx="945460" cy="47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A2A2A"/>
              </a:solidFill>
            </a:rPr>
            <a:t>解析网页</a:t>
          </a:r>
          <a:endParaRPr lang="zh-CN" altLang="en-US" sz="1800" kern="1200" dirty="0">
            <a:solidFill>
              <a:srgbClr val="2A2A2A"/>
            </a:solidFill>
          </a:endParaRPr>
        </a:p>
      </dsp:txBody>
      <dsp:txXfrm>
        <a:off x="3173419" y="2531110"/>
        <a:ext cx="945460" cy="472681"/>
      </dsp:txXfrm>
    </dsp:sp>
    <dsp:sp modelId="{CED51588-BFCB-4BDA-BDBE-F67B8F77E0C5}">
      <dsp:nvSpPr>
        <dsp:cNvPr id="0" name=""/>
        <dsp:cNvSpPr/>
      </dsp:nvSpPr>
      <dsp:spPr>
        <a:xfrm>
          <a:off x="2408207" y="3036931"/>
          <a:ext cx="1455531" cy="1456235"/>
        </a:xfrm>
        <a:prstGeom prst="blockArc">
          <a:avLst>
            <a:gd name="adj1" fmla="val 0"/>
            <a:gd name="adj2" fmla="val 18900000"/>
            <a:gd name="adj3" fmla="val 1274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66C1B6-8B38-47D9-82CC-7F8B046A8448}">
      <dsp:nvSpPr>
        <dsp:cNvPr id="0" name=""/>
        <dsp:cNvSpPr/>
      </dsp:nvSpPr>
      <dsp:spPr>
        <a:xfrm>
          <a:off x="2676465" y="3506577"/>
          <a:ext cx="994226" cy="47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rgbClr val="2A2A2A"/>
              </a:solidFill>
            </a:rPr>
            <a:t>数据储存</a:t>
          </a:r>
          <a:endParaRPr lang="zh-CN" altLang="en-US" sz="1800" kern="1200" dirty="0">
            <a:solidFill>
              <a:srgbClr val="2A2A2A"/>
            </a:solidFill>
          </a:endParaRPr>
        </a:p>
      </dsp:txBody>
      <dsp:txXfrm>
        <a:off x="2676465" y="3506577"/>
        <a:ext cx="994226" cy="47268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A60A4-BF96-CF41-A1B3-E3F3623CC63B}" type="datetimeFigureOut">
              <a:rPr kumimoji="1" lang="zh-CN" altLang="en-US" smtClean="0"/>
              <a:t>2019-07-04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B2C51-1261-5B47-A110-4904E1A866A8}" type="slidenum">
              <a:rPr kumimoji="1" lang="zh-CN" altLang="en-US" smtClean="0"/>
              <a:t>‹#›</a:t>
            </a:fld>
            <a:endParaRPr kumimoji="1" lang="zh-CN" altLang="en-US"/>
          </a:p>
        </p:txBody>
      </p:sp>
    </p:spTree>
    <p:extLst>
      <p:ext uri="{BB962C8B-B14F-4D97-AF65-F5344CB8AC3E}">
        <p14:creationId xmlns:p14="http://schemas.microsoft.com/office/powerpoint/2010/main" val="1176911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1F1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2618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文本框 1"/>
          <p:cNvSpPr txBox="1"/>
          <p:nvPr/>
        </p:nvSpPr>
        <p:spPr>
          <a:xfrm>
            <a:off x="2740748" y="1828048"/>
            <a:ext cx="6712095" cy="1569660"/>
          </a:xfrm>
          <a:prstGeom prst="rect">
            <a:avLst/>
          </a:prstGeom>
          <a:noFill/>
        </p:spPr>
        <p:txBody>
          <a:bodyPr wrap="none" rtlCol="0">
            <a:spAutoFit/>
          </a:bodyPr>
          <a:lstStyle/>
          <a:p>
            <a:pPr algn="ctr"/>
            <a:r>
              <a:rPr kumimoji="1" lang="en-US" altLang="zh-CN" sz="9600" b="1" dirty="0" err="1">
                <a:solidFill>
                  <a:schemeClr val="bg1">
                    <a:lumMod val="95000"/>
                  </a:schemeClr>
                </a:solidFill>
              </a:rPr>
              <a:t>ForCinema</a:t>
            </a:r>
            <a:endParaRPr kumimoji="1" lang="zh-CN" altLang="en-US" sz="9600" b="1" dirty="0">
              <a:solidFill>
                <a:schemeClr val="bg1">
                  <a:lumMod val="95000"/>
                </a:schemeClr>
              </a:solidFill>
            </a:endParaRPr>
          </a:p>
        </p:txBody>
      </p:sp>
      <p:sp>
        <p:nvSpPr>
          <p:cNvPr id="3" name="文本框 2"/>
          <p:cNvSpPr txBox="1"/>
          <p:nvPr/>
        </p:nvSpPr>
        <p:spPr>
          <a:xfrm>
            <a:off x="2812024" y="4067695"/>
            <a:ext cx="6569543" cy="330283"/>
          </a:xfrm>
          <a:prstGeom prst="rect">
            <a:avLst/>
          </a:prstGeom>
          <a:noFill/>
        </p:spPr>
        <p:txBody>
          <a:bodyPr wrap="square" rtlCol="0">
            <a:spAutoFit/>
          </a:bodyPr>
          <a:lstStyle/>
          <a:p>
            <a:pPr>
              <a:lnSpc>
                <a:spcPct val="130000"/>
              </a:lnSpc>
            </a:pPr>
            <a:endParaRPr lang="en-US" altLang="zh-CN" sz="1333" dirty="0">
              <a:solidFill>
                <a:schemeClr val="bg1">
                  <a:lumMod val="95000"/>
                </a:schemeClr>
              </a:solidFill>
            </a:endParaRPr>
          </a:p>
        </p:txBody>
      </p:sp>
      <p:sp>
        <p:nvSpPr>
          <p:cNvPr id="5" name="矩形 4"/>
          <p:cNvSpPr/>
          <p:nvPr/>
        </p:nvSpPr>
        <p:spPr>
          <a:xfrm>
            <a:off x="2812024" y="1701028"/>
            <a:ext cx="6569544" cy="2407040"/>
          </a:xfrm>
          <a:prstGeom prst="rect">
            <a:avLst/>
          </a:prstGeom>
          <a:noFill/>
          <a:ln w="1270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lumMod val="95000"/>
                </a:schemeClr>
              </a:solidFill>
            </a:endParaRPr>
          </a:p>
        </p:txBody>
      </p:sp>
      <p:pic>
        <p:nvPicPr>
          <p:cNvPr id="8" name="图片 7">
            <a:extLst>
              <a:ext uri="{FF2B5EF4-FFF2-40B4-BE49-F238E27FC236}">
                <a16:creationId xmlns:a16="http://schemas.microsoft.com/office/drawing/2014/main" id="{70C3A9FF-F5B7-4C0F-8222-6DA58D725E46}"/>
              </a:ext>
            </a:extLst>
          </p:cNvPr>
          <p:cNvPicPr>
            <a:picLocks noChangeAspect="1"/>
          </p:cNvPicPr>
          <p:nvPr/>
        </p:nvPicPr>
        <p:blipFill>
          <a:blip r:embed="rId3"/>
          <a:stretch>
            <a:fillRect/>
          </a:stretch>
        </p:blipFill>
        <p:spPr>
          <a:xfrm>
            <a:off x="-1" y="0"/>
            <a:ext cx="1304925" cy="947091"/>
          </a:xfrm>
          <a:prstGeom prst="rect">
            <a:avLst/>
          </a:prstGeom>
        </p:spPr>
      </p:pic>
      <p:sp>
        <p:nvSpPr>
          <p:cNvPr id="10" name="文本框 9">
            <a:extLst>
              <a:ext uri="{FF2B5EF4-FFF2-40B4-BE49-F238E27FC236}">
                <a16:creationId xmlns:a16="http://schemas.microsoft.com/office/drawing/2014/main" id="{BB0727BC-BFE3-41A8-B521-AA8621D2F727}"/>
              </a:ext>
            </a:extLst>
          </p:cNvPr>
          <p:cNvSpPr txBox="1"/>
          <p:nvPr/>
        </p:nvSpPr>
        <p:spPr>
          <a:xfrm>
            <a:off x="7598062" y="3338627"/>
            <a:ext cx="1926057" cy="769441"/>
          </a:xfrm>
          <a:prstGeom prst="rect">
            <a:avLst/>
          </a:prstGeom>
          <a:noFill/>
        </p:spPr>
        <p:txBody>
          <a:bodyPr wrap="square" rtlCol="0">
            <a:spAutoFit/>
          </a:bodyPr>
          <a:lstStyle/>
          <a:p>
            <a:r>
              <a:rPr lang="en-US" altLang="zh-CN" sz="4400" b="1" i="1" dirty="0">
                <a:solidFill>
                  <a:schemeClr val="bg1"/>
                </a:solidFill>
              </a:rPr>
              <a:t>FDS</a:t>
            </a:r>
            <a:endParaRPr lang="zh-CN" altLang="en-US" sz="4400" b="1" i="1" dirty="0">
              <a:solidFill>
                <a:schemeClr val="bg1"/>
              </a:solidFill>
            </a:endParaRPr>
          </a:p>
        </p:txBody>
      </p:sp>
    </p:spTree>
    <p:extLst>
      <p:ext uri="{BB962C8B-B14F-4D97-AF65-F5344CB8AC3E}">
        <p14:creationId xmlns:p14="http://schemas.microsoft.com/office/powerpoint/2010/main" val="23621717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p:nvSpPr>
        <p:spPr>
          <a:xfrm>
            <a:off x="2477677" y="2365311"/>
            <a:ext cx="1399592" cy="1399592"/>
          </a:xfrm>
          <a:prstGeom prst="rect">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a:solidFill>
                  <a:schemeClr val="bg1">
                    <a:lumMod val="95000"/>
                  </a:schemeClr>
                </a:solidFill>
              </a:rPr>
              <a:t>04</a:t>
            </a:r>
            <a:endParaRPr kumimoji="1" lang="zh-CN" altLang="en-US" sz="6933" b="1" dirty="0">
              <a:solidFill>
                <a:schemeClr val="bg1">
                  <a:lumMod val="95000"/>
                </a:schemeClr>
              </a:solidFill>
            </a:endParaRPr>
          </a:p>
        </p:txBody>
      </p:sp>
      <p:sp>
        <p:nvSpPr>
          <p:cNvPr id="4" name="矩形 3"/>
          <p:cNvSpPr/>
          <p:nvPr/>
        </p:nvSpPr>
        <p:spPr>
          <a:xfrm>
            <a:off x="4056180" y="2690613"/>
            <a:ext cx="2371162" cy="748988"/>
          </a:xfrm>
          <a:prstGeom prst="rect">
            <a:avLst/>
          </a:prstGeom>
        </p:spPr>
        <p:txBody>
          <a:bodyPr wrap="none">
            <a:spAutoFit/>
          </a:bodyPr>
          <a:lstStyle/>
          <a:p>
            <a:r>
              <a:rPr kumimoji="1" lang="zh-CN" altLang="en-US" sz="4267" dirty="0">
                <a:solidFill>
                  <a:schemeClr val="bg1">
                    <a:lumMod val="95000"/>
                  </a:schemeClr>
                </a:solidFill>
              </a:rPr>
              <a:t>设计说明</a:t>
            </a:r>
          </a:p>
        </p:txBody>
      </p:sp>
      <p:pic>
        <p:nvPicPr>
          <p:cNvPr id="6" name="图片 5">
            <a:extLst>
              <a:ext uri="{FF2B5EF4-FFF2-40B4-BE49-F238E27FC236}">
                <a16:creationId xmlns:a16="http://schemas.microsoft.com/office/drawing/2014/main" id="{31871AD2-7CD4-4622-9603-AAFAED5262D8}"/>
              </a:ext>
            </a:extLst>
          </p:cNvPr>
          <p:cNvPicPr>
            <a:picLocks noChangeAspect="1"/>
          </p:cNvPicPr>
          <p:nvPr/>
        </p:nvPicPr>
        <p:blipFill>
          <a:blip r:embed="rId3"/>
          <a:stretch>
            <a:fillRect/>
          </a:stretch>
        </p:blipFill>
        <p:spPr>
          <a:xfrm>
            <a:off x="-1" y="0"/>
            <a:ext cx="1304925" cy="947091"/>
          </a:xfrm>
          <a:prstGeom prst="rect">
            <a:avLst/>
          </a:prstGeom>
        </p:spPr>
      </p:pic>
    </p:spTree>
    <p:extLst>
      <p:ext uri="{BB962C8B-B14F-4D97-AF65-F5344CB8AC3E}">
        <p14:creationId xmlns:p14="http://schemas.microsoft.com/office/powerpoint/2010/main" val="28609271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矩形 28"/>
          <p:cNvSpPr/>
          <p:nvPr/>
        </p:nvSpPr>
        <p:spPr>
          <a:xfrm rot="18900000">
            <a:off x="3052684" y="2320871"/>
            <a:ext cx="580529" cy="580529"/>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0" name="矩形 29"/>
          <p:cNvSpPr/>
          <p:nvPr/>
        </p:nvSpPr>
        <p:spPr>
          <a:xfrm rot="18900000">
            <a:off x="5772987" y="2320871"/>
            <a:ext cx="580529" cy="580529"/>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1" name="矩形 30"/>
          <p:cNvSpPr/>
          <p:nvPr/>
        </p:nvSpPr>
        <p:spPr>
          <a:xfrm rot="18900000">
            <a:off x="8493290" y="2320871"/>
            <a:ext cx="580529" cy="580529"/>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3" name="TextBox 46"/>
          <p:cNvSpPr txBox="1"/>
          <p:nvPr/>
        </p:nvSpPr>
        <p:spPr>
          <a:xfrm>
            <a:off x="926678" y="4017751"/>
            <a:ext cx="2112235" cy="646331"/>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r>
              <a:rPr lang="zh-CN" altLang="en-US" sz="3600" b="1" dirty="0">
                <a:solidFill>
                  <a:srgbClr val="1F1F1F"/>
                </a:solidFill>
                <a:effectLst/>
                <a:latin typeface="+mn-ea"/>
                <a:ea typeface="+mn-ea"/>
              </a:rPr>
              <a:t>设计平台</a:t>
            </a:r>
          </a:p>
        </p:txBody>
      </p:sp>
      <p:sp>
        <p:nvSpPr>
          <p:cNvPr id="35" name="TextBox 48"/>
          <p:cNvSpPr txBox="1"/>
          <p:nvPr/>
        </p:nvSpPr>
        <p:spPr>
          <a:xfrm>
            <a:off x="3646982" y="4017751"/>
            <a:ext cx="2112235" cy="646331"/>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r>
              <a:rPr lang="zh-CN" altLang="en-US" sz="3600" b="1" dirty="0">
                <a:solidFill>
                  <a:srgbClr val="1F1F1F"/>
                </a:solidFill>
                <a:effectLst/>
                <a:latin typeface="+mn-ea"/>
                <a:ea typeface="+mn-ea"/>
              </a:rPr>
              <a:t>整体框架</a:t>
            </a:r>
          </a:p>
        </p:txBody>
      </p:sp>
      <p:sp>
        <p:nvSpPr>
          <p:cNvPr id="37" name="TextBox 51"/>
          <p:cNvSpPr txBox="1"/>
          <p:nvPr/>
        </p:nvSpPr>
        <p:spPr>
          <a:xfrm>
            <a:off x="6367286" y="4017751"/>
            <a:ext cx="2112235" cy="646331"/>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r>
              <a:rPr lang="zh-CN" altLang="en-US" sz="3600" b="1" dirty="0">
                <a:solidFill>
                  <a:srgbClr val="1F1F1F"/>
                </a:solidFill>
                <a:effectLst/>
                <a:latin typeface="+mn-ea"/>
                <a:ea typeface="+mn-ea"/>
              </a:rPr>
              <a:t>数据采集</a:t>
            </a:r>
          </a:p>
        </p:txBody>
      </p:sp>
      <p:sp>
        <p:nvSpPr>
          <p:cNvPr id="39" name="TextBox 67"/>
          <p:cNvSpPr txBox="1"/>
          <p:nvPr/>
        </p:nvSpPr>
        <p:spPr>
          <a:xfrm>
            <a:off x="9087590" y="4017751"/>
            <a:ext cx="2112235" cy="646331"/>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r>
              <a:rPr lang="zh-CN" altLang="en-US" sz="3600" b="1" dirty="0">
                <a:solidFill>
                  <a:srgbClr val="1F1F1F"/>
                </a:solidFill>
                <a:effectLst/>
                <a:latin typeface="+mn-ea"/>
                <a:ea typeface="+mn-ea"/>
              </a:rPr>
              <a:t>前端设计</a:t>
            </a:r>
          </a:p>
        </p:txBody>
      </p:sp>
      <p:grpSp>
        <p:nvGrpSpPr>
          <p:cNvPr id="2" name="组合 1"/>
          <p:cNvGrpSpPr/>
          <p:nvPr/>
        </p:nvGrpSpPr>
        <p:grpSpPr>
          <a:xfrm>
            <a:off x="1195678" y="1800961"/>
            <a:ext cx="1566363" cy="1582358"/>
            <a:chOff x="896162" y="1326894"/>
            <a:chExt cx="1174772" cy="1186769"/>
          </a:xfrm>
        </p:grpSpPr>
        <p:sp>
          <p:nvSpPr>
            <p:cNvPr id="40" name="矩形 39"/>
            <p:cNvSpPr/>
            <p:nvPr/>
          </p:nvSpPr>
          <p:spPr>
            <a:xfrm rot="18900000">
              <a:off x="896162" y="1338891"/>
              <a:ext cx="1174772" cy="1174772"/>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矩形 43"/>
            <p:cNvSpPr/>
            <p:nvPr/>
          </p:nvSpPr>
          <p:spPr>
            <a:xfrm>
              <a:off x="970115" y="1326894"/>
              <a:ext cx="1085874" cy="1084913"/>
            </a:xfrm>
            <a:prstGeom prst="rect">
              <a:avLst/>
            </a:prstGeom>
          </p:spPr>
          <p:txBody>
            <a:bodyPr wrap="none">
              <a:spAutoFit/>
            </a:bodyPr>
            <a:lstStyle/>
            <a:p>
              <a:pPr algn="ctr"/>
              <a:r>
                <a:rPr lang="en-US" altLang="zh-CN" sz="8800" b="1" dirty="0">
                  <a:solidFill>
                    <a:srgbClr val="1F1F1F"/>
                  </a:solidFill>
                </a:rPr>
                <a:t>01</a:t>
              </a:r>
              <a:endParaRPr lang="zh-CN" altLang="en-US" sz="8800" b="1" dirty="0">
                <a:solidFill>
                  <a:srgbClr val="1F1F1F"/>
                </a:solidFill>
              </a:endParaRPr>
            </a:p>
          </p:txBody>
        </p:sp>
      </p:grpSp>
      <p:grpSp>
        <p:nvGrpSpPr>
          <p:cNvPr id="3" name="组合 2"/>
          <p:cNvGrpSpPr/>
          <p:nvPr/>
        </p:nvGrpSpPr>
        <p:grpSpPr>
          <a:xfrm>
            <a:off x="3930917" y="1832596"/>
            <a:ext cx="1566363" cy="1572717"/>
            <a:chOff x="2947591" y="1350620"/>
            <a:chExt cx="1174772" cy="1179538"/>
          </a:xfrm>
        </p:grpSpPr>
        <p:sp>
          <p:nvSpPr>
            <p:cNvPr id="41" name="矩形 40"/>
            <p:cNvSpPr/>
            <p:nvPr/>
          </p:nvSpPr>
          <p:spPr>
            <a:xfrm rot="18900000">
              <a:off x="2947591" y="1355386"/>
              <a:ext cx="1174772" cy="1174772"/>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5" name="矩形 44"/>
            <p:cNvSpPr/>
            <p:nvPr/>
          </p:nvSpPr>
          <p:spPr>
            <a:xfrm>
              <a:off x="2982743" y="1350620"/>
              <a:ext cx="1085874" cy="1084913"/>
            </a:xfrm>
            <a:prstGeom prst="rect">
              <a:avLst/>
            </a:prstGeom>
          </p:spPr>
          <p:txBody>
            <a:bodyPr wrap="none">
              <a:spAutoFit/>
            </a:bodyPr>
            <a:lstStyle/>
            <a:p>
              <a:pPr algn="ctr"/>
              <a:r>
                <a:rPr lang="en-US" altLang="zh-CN" sz="8800" b="1" dirty="0">
                  <a:solidFill>
                    <a:srgbClr val="1F1F1F"/>
                  </a:solidFill>
                </a:rPr>
                <a:t>02</a:t>
              </a:r>
              <a:endParaRPr lang="zh-CN" altLang="en-US" sz="8800" b="1" dirty="0">
                <a:solidFill>
                  <a:srgbClr val="1F1F1F"/>
                </a:solidFill>
              </a:endParaRPr>
            </a:p>
          </p:txBody>
        </p:sp>
      </p:grpSp>
      <p:grpSp>
        <p:nvGrpSpPr>
          <p:cNvPr id="4" name="组合 3"/>
          <p:cNvGrpSpPr/>
          <p:nvPr/>
        </p:nvGrpSpPr>
        <p:grpSpPr>
          <a:xfrm>
            <a:off x="6651218" y="1816956"/>
            <a:ext cx="1566363" cy="1566363"/>
            <a:chOff x="4987817" y="1338890"/>
            <a:chExt cx="1174772" cy="1174772"/>
          </a:xfrm>
        </p:grpSpPr>
        <p:sp>
          <p:nvSpPr>
            <p:cNvPr id="42" name="矩形 41"/>
            <p:cNvSpPr/>
            <p:nvPr/>
          </p:nvSpPr>
          <p:spPr>
            <a:xfrm rot="18900000">
              <a:off x="4987817" y="1338890"/>
              <a:ext cx="1174772" cy="1174772"/>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6" name="矩形 45"/>
            <p:cNvSpPr/>
            <p:nvPr/>
          </p:nvSpPr>
          <p:spPr>
            <a:xfrm>
              <a:off x="5040568" y="1342081"/>
              <a:ext cx="1085874" cy="1084913"/>
            </a:xfrm>
            <a:prstGeom prst="rect">
              <a:avLst/>
            </a:prstGeom>
          </p:spPr>
          <p:txBody>
            <a:bodyPr wrap="none">
              <a:spAutoFit/>
            </a:bodyPr>
            <a:lstStyle/>
            <a:p>
              <a:pPr algn="ctr"/>
              <a:r>
                <a:rPr lang="en-US" altLang="zh-CN" sz="8800" b="1" dirty="0">
                  <a:solidFill>
                    <a:srgbClr val="1F1F1F"/>
                  </a:solidFill>
                </a:rPr>
                <a:t>03</a:t>
              </a:r>
              <a:endParaRPr lang="zh-CN" altLang="en-US" sz="8800" b="1" dirty="0">
                <a:solidFill>
                  <a:srgbClr val="1F1F1F"/>
                </a:solidFill>
              </a:endParaRPr>
            </a:p>
          </p:txBody>
        </p:sp>
      </p:grpSp>
      <p:grpSp>
        <p:nvGrpSpPr>
          <p:cNvPr id="5" name="组合 4"/>
          <p:cNvGrpSpPr/>
          <p:nvPr/>
        </p:nvGrpSpPr>
        <p:grpSpPr>
          <a:xfrm>
            <a:off x="9370496" y="1807215"/>
            <a:ext cx="1566363" cy="1576102"/>
            <a:chOff x="7027275" y="1331584"/>
            <a:chExt cx="1174772" cy="1182077"/>
          </a:xfrm>
        </p:grpSpPr>
        <p:sp>
          <p:nvSpPr>
            <p:cNvPr id="43" name="矩形 42"/>
            <p:cNvSpPr/>
            <p:nvPr/>
          </p:nvSpPr>
          <p:spPr>
            <a:xfrm rot="18900000">
              <a:off x="7027275" y="1338889"/>
              <a:ext cx="1174772" cy="1174772"/>
            </a:xfrm>
            <a:prstGeom prst="rect">
              <a:avLst/>
            </a:prstGeom>
            <a:noFill/>
            <a:ln w="12700">
              <a:solidFill>
                <a:srgbClr val="1F1F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7" name="矩形 46"/>
            <p:cNvSpPr/>
            <p:nvPr/>
          </p:nvSpPr>
          <p:spPr>
            <a:xfrm>
              <a:off x="7091857" y="1331584"/>
              <a:ext cx="1085874" cy="1084913"/>
            </a:xfrm>
            <a:prstGeom prst="rect">
              <a:avLst/>
            </a:prstGeom>
          </p:spPr>
          <p:txBody>
            <a:bodyPr wrap="none">
              <a:spAutoFit/>
            </a:bodyPr>
            <a:lstStyle/>
            <a:p>
              <a:pPr algn="ctr"/>
              <a:r>
                <a:rPr lang="en-US" altLang="zh-CN" sz="8800" b="1" dirty="0">
                  <a:solidFill>
                    <a:srgbClr val="1F1F1F"/>
                  </a:solidFill>
                </a:rPr>
                <a:t>04</a:t>
              </a:r>
              <a:endParaRPr lang="zh-CN" altLang="en-US" sz="8800" b="1" dirty="0">
                <a:solidFill>
                  <a:srgbClr val="1F1F1F"/>
                </a:solidFill>
              </a:endParaRPr>
            </a:p>
          </p:txBody>
        </p:sp>
      </p:grpSp>
      <p:pic>
        <p:nvPicPr>
          <p:cNvPr id="27" name="图片 26">
            <a:extLst>
              <a:ext uri="{FF2B5EF4-FFF2-40B4-BE49-F238E27FC236}">
                <a16:creationId xmlns:a16="http://schemas.microsoft.com/office/drawing/2014/main" id="{AAA60E1D-92C3-4EF6-8774-7F7440F002E5}"/>
              </a:ext>
            </a:extLst>
          </p:cNvPr>
          <p:cNvPicPr>
            <a:picLocks noChangeAspect="1"/>
          </p:cNvPicPr>
          <p:nvPr/>
        </p:nvPicPr>
        <p:blipFill>
          <a:blip r:embed="rId2"/>
          <a:stretch>
            <a:fillRect/>
          </a:stretch>
        </p:blipFill>
        <p:spPr>
          <a:xfrm>
            <a:off x="-1" y="31769"/>
            <a:ext cx="1304925" cy="947091"/>
          </a:xfrm>
          <a:prstGeom prst="rect">
            <a:avLst/>
          </a:prstGeom>
          <a:solidFill>
            <a:schemeClr val="bg1">
              <a:lumMod val="85000"/>
            </a:schemeClr>
          </a:solidFill>
        </p:spPr>
      </p:pic>
      <p:sp>
        <p:nvSpPr>
          <p:cNvPr id="51" name="文本框 50">
            <a:extLst>
              <a:ext uri="{FF2B5EF4-FFF2-40B4-BE49-F238E27FC236}">
                <a16:creationId xmlns:a16="http://schemas.microsoft.com/office/drawing/2014/main" id="{2A254E77-7C36-4F74-938D-F42240470708}"/>
              </a:ext>
            </a:extLst>
          </p:cNvPr>
          <p:cNvSpPr txBox="1"/>
          <p:nvPr/>
        </p:nvSpPr>
        <p:spPr>
          <a:xfrm>
            <a:off x="1232511" y="73446"/>
            <a:ext cx="1497489" cy="800197"/>
          </a:xfrm>
          <a:prstGeom prst="rect">
            <a:avLst/>
          </a:prstGeom>
          <a:noFill/>
        </p:spPr>
        <p:txBody>
          <a:bodyPr wrap="square" lIns="121899" tIns="60949" rIns="121899" bIns="60949" rtlCol="0" anchor="ctr">
            <a:spAutoFit/>
          </a:bodyPr>
          <a:lstStyle/>
          <a:p>
            <a:pPr>
              <a:lnSpc>
                <a:spcPct val="110000"/>
              </a:lnSpc>
            </a:pPr>
            <a:r>
              <a:rPr kumimoji="1" lang="en-US" altLang="zh-CN" sz="1867" b="1" dirty="0" err="1">
                <a:solidFill>
                  <a:srgbClr val="1F1F1F"/>
                </a:solidFill>
                <a:latin typeface="Calibri"/>
                <a:ea typeface="宋体"/>
              </a:rPr>
              <a:t>ForCinema</a:t>
            </a:r>
            <a:endParaRPr kumimoji="1" lang="en-US" altLang="zh-CN" sz="1867" b="1" dirty="0">
              <a:solidFill>
                <a:srgbClr val="1F1F1F"/>
              </a:solidFill>
              <a:latin typeface="微软雅黑"/>
              <a:ea typeface="微软雅黑"/>
              <a:cs typeface="微软雅黑"/>
            </a:endParaRPr>
          </a:p>
          <a:p>
            <a:pPr>
              <a:lnSpc>
                <a:spcPct val="110000"/>
              </a:lnSpc>
            </a:pPr>
            <a:r>
              <a:rPr kumimoji="1" lang="zh-CN" altLang="en-US" sz="2133" b="1" dirty="0">
                <a:solidFill>
                  <a:srgbClr val="1F1F1F"/>
                </a:solidFill>
                <a:latin typeface="微软雅黑"/>
                <a:ea typeface="微软雅黑"/>
                <a:cs typeface="微软雅黑"/>
              </a:rPr>
              <a:t>设计说明</a:t>
            </a:r>
          </a:p>
        </p:txBody>
      </p:sp>
    </p:spTree>
    <p:extLst>
      <p:ext uri="{BB962C8B-B14F-4D97-AF65-F5344CB8AC3E}">
        <p14:creationId xmlns:p14="http://schemas.microsoft.com/office/powerpoint/2010/main" val="268971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4924" y="165247"/>
            <a:ext cx="2879983" cy="621686"/>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一、设计平台</a:t>
            </a:r>
            <a:endParaRPr kumimoji="1" lang="zh-CN" altLang="en-US" sz="3600" b="1" dirty="0">
              <a:solidFill>
                <a:srgbClr val="1F1F1F"/>
              </a:solidFill>
              <a:latin typeface="+mn-ea"/>
              <a:cs typeface="微软雅黑"/>
            </a:endParaRPr>
          </a:p>
        </p:txBody>
      </p:sp>
      <p:pic>
        <p:nvPicPr>
          <p:cNvPr id="26" name="图片 25">
            <a:extLst>
              <a:ext uri="{FF2B5EF4-FFF2-40B4-BE49-F238E27FC236}">
                <a16:creationId xmlns:a16="http://schemas.microsoft.com/office/drawing/2014/main" id="{65D1A815-01E8-4EF0-8D47-0097F84EBCFB}"/>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pic>
        <p:nvPicPr>
          <p:cNvPr id="25" name="图片 24" descr="https://gss3.bdstatic.com/-Po3dSag_xI4khGkpoWK1HF6hhy/baike/c0%3Dbaike92%2C5%2C5%2C92%2C30/sign=99c1c856362ac65c73086e219a9bd974/bba1cd11728b47101a54e9fac0cec3fdfc032388.jpg">
            <a:extLst>
              <a:ext uri="{FF2B5EF4-FFF2-40B4-BE49-F238E27FC236}">
                <a16:creationId xmlns:a16="http://schemas.microsoft.com/office/drawing/2014/main" id="{4893D5E0-90CE-4475-B8C6-1152396A86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1389" y="1496355"/>
            <a:ext cx="5274310" cy="3916258"/>
          </a:xfrm>
          <a:prstGeom prst="rect">
            <a:avLst/>
          </a:prstGeom>
          <a:noFill/>
          <a:ln>
            <a:noFill/>
          </a:ln>
        </p:spPr>
      </p:pic>
      <p:sp>
        <p:nvSpPr>
          <p:cNvPr id="3" name="文本框 2">
            <a:extLst>
              <a:ext uri="{FF2B5EF4-FFF2-40B4-BE49-F238E27FC236}">
                <a16:creationId xmlns:a16="http://schemas.microsoft.com/office/drawing/2014/main" id="{CB46B536-9E93-4741-A7FA-38D788BB27CF}"/>
              </a:ext>
            </a:extLst>
          </p:cNvPr>
          <p:cNvSpPr txBox="1"/>
          <p:nvPr/>
        </p:nvSpPr>
        <p:spPr>
          <a:xfrm>
            <a:off x="5809129" y="1376992"/>
            <a:ext cx="5889812" cy="4154984"/>
          </a:xfrm>
          <a:prstGeom prst="rect">
            <a:avLst/>
          </a:prstGeom>
          <a:noFill/>
        </p:spPr>
        <p:txBody>
          <a:bodyPr wrap="square" rtlCol="0">
            <a:spAutoFit/>
          </a:bodyPr>
          <a:lstStyle/>
          <a:p>
            <a:r>
              <a:rPr lang="en-US" altLang="zh-CN" dirty="0">
                <a:solidFill>
                  <a:schemeClr val="accent4">
                    <a:lumMod val="10000"/>
                  </a:schemeClr>
                </a:solidFill>
                <a:latin typeface="+mn-ea"/>
              </a:rPr>
              <a:t>Spark</a:t>
            </a:r>
            <a:r>
              <a:rPr lang="zh-CN" altLang="zh-CN" dirty="0">
                <a:solidFill>
                  <a:schemeClr val="accent4">
                    <a:lumMod val="10000"/>
                  </a:schemeClr>
                </a:solidFill>
                <a:latin typeface="+mn-ea"/>
              </a:rPr>
              <a:t>平台进行数据处理：</a:t>
            </a:r>
          </a:p>
          <a:p>
            <a:r>
              <a:rPr lang="en-US" altLang="zh-CN" dirty="0">
                <a:solidFill>
                  <a:schemeClr val="accent4">
                    <a:lumMod val="10000"/>
                  </a:schemeClr>
                </a:solidFill>
                <a:latin typeface="+mn-ea"/>
              </a:rPr>
              <a:t>Spark </a:t>
            </a:r>
            <a:r>
              <a:rPr lang="zh-CN" altLang="zh-CN" dirty="0">
                <a:solidFill>
                  <a:schemeClr val="accent4">
                    <a:lumMod val="10000"/>
                  </a:schemeClr>
                </a:solidFill>
                <a:latin typeface="+mn-ea"/>
              </a:rPr>
              <a:t>启用了内存分布数据集，除了能够提供交互式查询外，它还可以优化迭代工作负载。</a:t>
            </a:r>
            <a:r>
              <a:rPr lang="en-US" altLang="zh-CN" dirty="0">
                <a:solidFill>
                  <a:schemeClr val="accent4">
                    <a:lumMod val="10000"/>
                  </a:schemeClr>
                </a:solidFill>
                <a:latin typeface="+mn-ea"/>
              </a:rPr>
              <a:t>Spark </a:t>
            </a:r>
            <a:r>
              <a:rPr lang="zh-CN" altLang="zh-CN" dirty="0">
                <a:solidFill>
                  <a:schemeClr val="accent4">
                    <a:lumMod val="10000"/>
                  </a:schemeClr>
                </a:solidFill>
                <a:latin typeface="+mn-ea"/>
              </a:rPr>
              <a:t>提供了大量的库，包括</a:t>
            </a:r>
            <a:r>
              <a:rPr lang="en-US" altLang="zh-CN" dirty="0">
                <a:solidFill>
                  <a:schemeClr val="accent4">
                    <a:lumMod val="10000"/>
                  </a:schemeClr>
                </a:solidFill>
                <a:latin typeface="+mn-ea"/>
              </a:rPr>
              <a:t>Spark Core</a:t>
            </a:r>
            <a:r>
              <a:rPr lang="zh-CN" altLang="zh-CN" dirty="0">
                <a:solidFill>
                  <a:schemeClr val="accent4">
                    <a:lumMod val="10000"/>
                  </a:schemeClr>
                </a:solidFill>
                <a:latin typeface="+mn-ea"/>
              </a:rPr>
              <a:t>、</a:t>
            </a:r>
            <a:r>
              <a:rPr lang="en-US" altLang="zh-CN" dirty="0">
                <a:solidFill>
                  <a:schemeClr val="accent4">
                    <a:lumMod val="10000"/>
                  </a:schemeClr>
                </a:solidFill>
                <a:latin typeface="+mn-ea"/>
              </a:rPr>
              <a:t>Spark SQL</a:t>
            </a:r>
            <a:r>
              <a:rPr lang="zh-CN" altLang="zh-CN" dirty="0">
                <a:solidFill>
                  <a:schemeClr val="accent4">
                    <a:lumMod val="10000"/>
                  </a:schemeClr>
                </a:solidFill>
                <a:latin typeface="+mn-ea"/>
              </a:rPr>
              <a:t>、</a:t>
            </a:r>
            <a:r>
              <a:rPr lang="en-US" altLang="zh-CN" dirty="0">
                <a:solidFill>
                  <a:schemeClr val="accent4">
                    <a:lumMod val="10000"/>
                  </a:schemeClr>
                </a:solidFill>
                <a:latin typeface="+mn-ea"/>
              </a:rPr>
              <a:t>Spark Streaming</a:t>
            </a:r>
            <a:r>
              <a:rPr lang="zh-CN" altLang="zh-CN" dirty="0">
                <a:solidFill>
                  <a:schemeClr val="accent4">
                    <a:lumMod val="10000"/>
                  </a:schemeClr>
                </a:solidFill>
                <a:latin typeface="+mn-ea"/>
              </a:rPr>
              <a:t>、</a:t>
            </a:r>
            <a:r>
              <a:rPr lang="en-US" altLang="zh-CN" dirty="0" err="1">
                <a:solidFill>
                  <a:schemeClr val="accent4">
                    <a:lumMod val="10000"/>
                  </a:schemeClr>
                </a:solidFill>
                <a:latin typeface="+mn-ea"/>
              </a:rPr>
              <a:t>MLlib</a:t>
            </a:r>
            <a:r>
              <a:rPr lang="zh-CN" altLang="zh-CN" dirty="0">
                <a:solidFill>
                  <a:schemeClr val="accent4">
                    <a:lumMod val="10000"/>
                  </a:schemeClr>
                </a:solidFill>
                <a:latin typeface="+mn-ea"/>
              </a:rPr>
              <a:t>、</a:t>
            </a:r>
            <a:r>
              <a:rPr lang="en-US" altLang="zh-CN" dirty="0" err="1">
                <a:solidFill>
                  <a:schemeClr val="accent4">
                    <a:lumMod val="10000"/>
                  </a:schemeClr>
                </a:solidFill>
                <a:latin typeface="+mn-ea"/>
              </a:rPr>
              <a:t>GraphX</a:t>
            </a:r>
            <a:r>
              <a:rPr lang="zh-CN" altLang="zh-CN" dirty="0">
                <a:solidFill>
                  <a:schemeClr val="accent4">
                    <a:lumMod val="10000"/>
                  </a:schemeClr>
                </a:solidFill>
                <a:latin typeface="+mn-ea"/>
              </a:rPr>
              <a:t>。 开发者可以在同一个应用程序中无缝组合使用这些库。在做算法推荐过程中使用了</a:t>
            </a:r>
            <a:r>
              <a:rPr lang="en-US" altLang="zh-CN" dirty="0">
                <a:solidFill>
                  <a:schemeClr val="accent4">
                    <a:lumMod val="10000"/>
                  </a:schemeClr>
                </a:solidFill>
                <a:latin typeface="+mn-ea"/>
              </a:rPr>
              <a:t>Spark</a:t>
            </a:r>
            <a:r>
              <a:rPr lang="zh-CN" altLang="zh-CN" dirty="0">
                <a:solidFill>
                  <a:schemeClr val="accent4">
                    <a:lumMod val="10000"/>
                  </a:schemeClr>
                </a:solidFill>
                <a:latin typeface="+mn-ea"/>
              </a:rPr>
              <a:t>中</a:t>
            </a:r>
            <a:r>
              <a:rPr lang="en-US" altLang="zh-CN" dirty="0" err="1">
                <a:solidFill>
                  <a:schemeClr val="accent4">
                    <a:lumMod val="10000"/>
                  </a:schemeClr>
                </a:solidFill>
                <a:latin typeface="+mn-ea"/>
              </a:rPr>
              <a:t>MLlib</a:t>
            </a:r>
            <a:r>
              <a:rPr lang="zh-CN" altLang="zh-CN" dirty="0">
                <a:solidFill>
                  <a:schemeClr val="accent4">
                    <a:lumMod val="10000"/>
                  </a:schemeClr>
                </a:solidFill>
                <a:latin typeface="+mn-ea"/>
              </a:rPr>
              <a:t>库、</a:t>
            </a:r>
            <a:r>
              <a:rPr lang="en-US" altLang="zh-CN" dirty="0">
                <a:solidFill>
                  <a:schemeClr val="accent4">
                    <a:lumMod val="10000"/>
                  </a:schemeClr>
                </a:solidFill>
                <a:latin typeface="+mn-ea"/>
              </a:rPr>
              <a:t>Spark SQL</a:t>
            </a:r>
            <a:r>
              <a:rPr lang="zh-CN" altLang="zh-CN" dirty="0">
                <a:solidFill>
                  <a:schemeClr val="accent4">
                    <a:lumMod val="10000"/>
                  </a:schemeClr>
                </a:solidFill>
                <a:latin typeface="+mn-ea"/>
              </a:rPr>
              <a:t>库。在并行计算中</a:t>
            </a:r>
            <a:r>
              <a:rPr lang="en-US" altLang="zh-CN" dirty="0">
                <a:solidFill>
                  <a:schemeClr val="accent4">
                    <a:lumMod val="10000"/>
                  </a:schemeClr>
                </a:solidFill>
                <a:latin typeface="+mn-ea"/>
              </a:rPr>
              <a:t>spark</a:t>
            </a:r>
            <a:r>
              <a:rPr lang="zh-CN" altLang="zh-CN" dirty="0">
                <a:solidFill>
                  <a:schemeClr val="accent4">
                    <a:lumMod val="10000"/>
                  </a:schemeClr>
                </a:solidFill>
                <a:latin typeface="+mn-ea"/>
              </a:rPr>
              <a:t>的处理效果比</a:t>
            </a:r>
            <a:r>
              <a:rPr lang="en-US" altLang="zh-CN" dirty="0" err="1">
                <a:solidFill>
                  <a:schemeClr val="accent4">
                    <a:lumMod val="10000"/>
                  </a:schemeClr>
                </a:solidFill>
                <a:latin typeface="+mn-ea"/>
              </a:rPr>
              <a:t>hadoop</a:t>
            </a:r>
            <a:r>
              <a:rPr lang="zh-CN" altLang="zh-CN" dirty="0">
                <a:solidFill>
                  <a:schemeClr val="accent4">
                    <a:lumMod val="10000"/>
                  </a:schemeClr>
                </a:solidFill>
                <a:latin typeface="+mn-ea"/>
              </a:rPr>
              <a:t>要优良很多。</a:t>
            </a:r>
          </a:p>
          <a:p>
            <a:endParaRPr lang="zh-CN" altLang="en-US" dirty="0"/>
          </a:p>
        </p:txBody>
      </p:sp>
    </p:spTree>
    <p:extLst>
      <p:ext uri="{BB962C8B-B14F-4D97-AF65-F5344CB8AC3E}">
        <p14:creationId xmlns:p14="http://schemas.microsoft.com/office/powerpoint/2010/main" val="113604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二、整体框架</a:t>
            </a:r>
            <a:endParaRPr kumimoji="1" lang="zh-CN" altLang="en-US" sz="3600" b="1" dirty="0">
              <a:solidFill>
                <a:srgbClr val="1F1F1F"/>
              </a:solidFill>
              <a:latin typeface="+mn-ea"/>
              <a:cs typeface="微软雅黑"/>
            </a:endParaRPr>
          </a:p>
        </p:txBody>
      </p:sp>
      <p:pic>
        <p:nvPicPr>
          <p:cNvPr id="26" name="图片 25">
            <a:extLst>
              <a:ext uri="{FF2B5EF4-FFF2-40B4-BE49-F238E27FC236}">
                <a16:creationId xmlns:a16="http://schemas.microsoft.com/office/drawing/2014/main" id="{65D1A815-01E8-4EF0-8D47-0097F84EBCFB}"/>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pic>
        <p:nvPicPr>
          <p:cNvPr id="25" name="图片 24">
            <a:extLst>
              <a:ext uri="{FF2B5EF4-FFF2-40B4-BE49-F238E27FC236}">
                <a16:creationId xmlns:a16="http://schemas.microsoft.com/office/drawing/2014/main" id="{65B6778D-227A-4C7B-9A69-642E4FF7ED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2461" y="1485430"/>
            <a:ext cx="4832350" cy="4762500"/>
          </a:xfrm>
          <a:prstGeom prst="rect">
            <a:avLst/>
          </a:prstGeom>
          <a:noFill/>
          <a:ln>
            <a:noFill/>
          </a:ln>
        </p:spPr>
      </p:pic>
      <p:sp>
        <p:nvSpPr>
          <p:cNvPr id="4" name="文本框 3">
            <a:extLst>
              <a:ext uri="{FF2B5EF4-FFF2-40B4-BE49-F238E27FC236}">
                <a16:creationId xmlns:a16="http://schemas.microsoft.com/office/drawing/2014/main" id="{90F6DCA8-E0E9-4915-BD16-72F376D2E766}"/>
              </a:ext>
            </a:extLst>
          </p:cNvPr>
          <p:cNvSpPr txBox="1"/>
          <p:nvPr/>
        </p:nvSpPr>
        <p:spPr>
          <a:xfrm>
            <a:off x="6784258" y="2096965"/>
            <a:ext cx="4444181" cy="3539430"/>
          </a:xfrm>
          <a:prstGeom prst="rect">
            <a:avLst/>
          </a:prstGeom>
          <a:noFill/>
        </p:spPr>
        <p:txBody>
          <a:bodyPr wrap="square" rtlCol="0">
            <a:spAutoFit/>
          </a:bodyPr>
          <a:lstStyle/>
          <a:p>
            <a:r>
              <a:rPr lang="zh-CN" altLang="zh-CN" sz="2000" dirty="0"/>
              <a:t>院线电影推荐系统的开发主要包括前端应用系统和后台管理系统，应用程序系统应满足用户需求，后台数据库的数据要具有一致性、完整性、安全性、易维护性。</a:t>
            </a:r>
            <a:endParaRPr lang="en-US" altLang="zh-CN" sz="2000" dirty="0"/>
          </a:p>
          <a:p>
            <a:endParaRPr lang="en-US" altLang="zh-CN" sz="2000" dirty="0"/>
          </a:p>
          <a:p>
            <a:r>
              <a:rPr lang="en-US" altLang="zh-CN" sz="2000" dirty="0"/>
              <a:t>Python</a:t>
            </a:r>
            <a:r>
              <a:rPr lang="zh-CN" altLang="zh-CN" sz="2000" dirty="0"/>
              <a:t>爬虫爬取数据插入数据库中</a:t>
            </a:r>
          </a:p>
          <a:p>
            <a:r>
              <a:rPr lang="en-US" altLang="zh-CN" sz="2000" dirty="0"/>
              <a:t>php</a:t>
            </a:r>
            <a:r>
              <a:rPr lang="zh-CN" altLang="zh-CN" sz="2000" dirty="0"/>
              <a:t>提供前后端接口</a:t>
            </a:r>
          </a:p>
          <a:p>
            <a:r>
              <a:rPr lang="zh-CN" altLang="zh-CN" sz="2000" dirty="0"/>
              <a:t>电影推荐算法——</a:t>
            </a:r>
            <a:r>
              <a:rPr lang="en-US" altLang="zh-CN" sz="2000" dirty="0"/>
              <a:t>python</a:t>
            </a:r>
            <a:endParaRPr lang="zh-CN" altLang="zh-CN" sz="2000" dirty="0"/>
          </a:p>
          <a:p>
            <a:endParaRPr lang="zh-CN" altLang="zh-CN" sz="2000" dirty="0"/>
          </a:p>
          <a:p>
            <a:endParaRPr lang="zh-CN" altLang="en-US" sz="2000" dirty="0"/>
          </a:p>
        </p:txBody>
      </p:sp>
    </p:spTree>
    <p:extLst>
      <p:ext uri="{BB962C8B-B14F-4D97-AF65-F5344CB8AC3E}">
        <p14:creationId xmlns:p14="http://schemas.microsoft.com/office/powerpoint/2010/main" val="36172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2"/>
          <p:cNvGraphicFramePr/>
          <p:nvPr>
            <p:extLst>
              <p:ext uri="{D42A27DB-BD31-4B8C-83A1-F6EECF244321}">
                <p14:modId xmlns:p14="http://schemas.microsoft.com/office/powerpoint/2010/main" val="2383801304"/>
              </p:ext>
            </p:extLst>
          </p:nvPr>
        </p:nvGraphicFramePr>
        <p:xfrm>
          <a:off x="-721016" y="1340439"/>
          <a:ext cx="6739751" cy="4493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直接连接符 84"/>
          <p:cNvCxnSpPr/>
          <p:nvPr/>
        </p:nvCxnSpPr>
        <p:spPr>
          <a:xfrm flipH="1">
            <a:off x="4787045" y="2934253"/>
            <a:ext cx="6370437" cy="1"/>
          </a:xfrm>
          <a:prstGeom prst="line">
            <a:avLst/>
          </a:prstGeom>
          <a:ln w="25400">
            <a:solidFill>
              <a:srgbClr val="40404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1" name="直接连接符 85"/>
          <p:cNvCxnSpPr/>
          <p:nvPr/>
        </p:nvCxnSpPr>
        <p:spPr>
          <a:xfrm flipH="1">
            <a:off x="4787045" y="4281136"/>
            <a:ext cx="6370437" cy="1"/>
          </a:xfrm>
          <a:prstGeom prst="line">
            <a:avLst/>
          </a:prstGeom>
          <a:ln w="25400">
            <a:solidFill>
              <a:srgbClr val="40404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87"/>
          <p:cNvCxnSpPr/>
          <p:nvPr/>
        </p:nvCxnSpPr>
        <p:spPr>
          <a:xfrm flipH="1" flipV="1">
            <a:off x="4586699" y="1222860"/>
            <a:ext cx="1" cy="4721785"/>
          </a:xfrm>
          <a:prstGeom prst="line">
            <a:avLst/>
          </a:prstGeom>
          <a:ln w="25400">
            <a:solidFill>
              <a:srgbClr val="404040"/>
            </a:solidFill>
            <a:prstDash val="sysDot"/>
            <a:head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472101" y="1729992"/>
            <a:ext cx="4453572" cy="524693"/>
          </a:xfrm>
          <a:prstGeom prst="rect">
            <a:avLst/>
          </a:prstGeom>
        </p:spPr>
        <p:txBody>
          <a:bodyPr wrap="square" lIns="91439" tIns="45719" rIns="91439" bIns="45719">
            <a:spAutoFit/>
          </a:bodyPr>
          <a:lstStyle/>
          <a:p>
            <a:pPr lvl="0">
              <a:lnSpc>
                <a:spcPct val="130000"/>
              </a:lnSpc>
            </a:pPr>
            <a:r>
              <a:rPr lang="zh-CN" altLang="en-US" dirty="0">
                <a:solidFill>
                  <a:srgbClr val="2A2A2A"/>
                </a:solidFill>
                <a:latin typeface="+mj-ea"/>
              </a:rPr>
              <a:t>采用网络爬虫进行数据采集</a:t>
            </a:r>
            <a:endParaRPr lang="en-US" altLang="zh-CN" dirty="0">
              <a:solidFill>
                <a:srgbClr val="2A2A2A"/>
              </a:solidFill>
            </a:endParaRPr>
          </a:p>
        </p:txBody>
      </p:sp>
      <p:sp>
        <p:nvSpPr>
          <p:cNvPr id="15" name="矩形 14"/>
          <p:cNvSpPr/>
          <p:nvPr/>
        </p:nvSpPr>
        <p:spPr>
          <a:xfrm>
            <a:off x="6472101" y="3168179"/>
            <a:ext cx="4453572" cy="830995"/>
          </a:xfrm>
          <a:prstGeom prst="rect">
            <a:avLst/>
          </a:prstGeom>
        </p:spPr>
        <p:txBody>
          <a:bodyPr wrap="square" lIns="91439" tIns="45719" rIns="91439" bIns="45719">
            <a:spAutoFit/>
          </a:bodyPr>
          <a:lstStyle/>
          <a:p>
            <a:r>
              <a:rPr lang="zh-CN" altLang="zh-CN" dirty="0"/>
              <a:t>是一种按照一定的规则，自动地抓取万维网信息的程序或者脚本。</a:t>
            </a:r>
          </a:p>
        </p:txBody>
      </p:sp>
      <p:sp>
        <p:nvSpPr>
          <p:cNvPr id="16" name="矩形 15"/>
          <p:cNvSpPr/>
          <p:nvPr/>
        </p:nvSpPr>
        <p:spPr>
          <a:xfrm>
            <a:off x="6472101" y="4360564"/>
            <a:ext cx="4453572" cy="1004825"/>
          </a:xfrm>
          <a:prstGeom prst="rect">
            <a:avLst/>
          </a:prstGeom>
        </p:spPr>
        <p:txBody>
          <a:bodyPr wrap="square" lIns="91439" tIns="45719" rIns="91439" bIns="45719">
            <a:spAutoFit/>
          </a:bodyPr>
          <a:lstStyle/>
          <a:p>
            <a:pPr lvl="0">
              <a:lnSpc>
                <a:spcPct val="130000"/>
              </a:lnSpc>
            </a:pPr>
            <a:r>
              <a:rPr lang="zh-CN" altLang="zh-CN" dirty="0"/>
              <a:t>模拟浏览器，访问网页，获取相关标签信息。</a:t>
            </a:r>
            <a:endParaRPr lang="en-US" altLang="zh-CN" sz="1333" dirty="0">
              <a:solidFill>
                <a:srgbClr val="2A2A2A"/>
              </a:solidFill>
            </a:endParaRPr>
          </a:p>
        </p:txBody>
      </p:sp>
      <p:pic>
        <p:nvPicPr>
          <p:cNvPr id="17" name="图片 16">
            <a:extLst>
              <a:ext uri="{FF2B5EF4-FFF2-40B4-BE49-F238E27FC236}">
                <a16:creationId xmlns:a16="http://schemas.microsoft.com/office/drawing/2014/main" id="{2A7B07D8-76F1-44EA-A4E2-0ECD80E86F77}"/>
              </a:ext>
            </a:extLst>
          </p:cNvPr>
          <p:cNvPicPr>
            <a:picLocks noChangeAspect="1"/>
          </p:cNvPicPr>
          <p:nvPr/>
        </p:nvPicPr>
        <p:blipFill>
          <a:blip r:embed="rId7"/>
          <a:stretch>
            <a:fillRect/>
          </a:stretch>
        </p:blipFill>
        <p:spPr>
          <a:xfrm>
            <a:off x="-1" y="0"/>
            <a:ext cx="1304925" cy="947091"/>
          </a:xfrm>
          <a:prstGeom prst="rect">
            <a:avLst/>
          </a:prstGeom>
          <a:solidFill>
            <a:schemeClr val="bg1">
              <a:lumMod val="85000"/>
            </a:schemeClr>
          </a:solidFill>
        </p:spPr>
      </p:pic>
      <p:sp>
        <p:nvSpPr>
          <p:cNvPr id="18" name="文本框 17">
            <a:extLst>
              <a:ext uri="{FF2B5EF4-FFF2-40B4-BE49-F238E27FC236}">
                <a16:creationId xmlns:a16="http://schemas.microsoft.com/office/drawing/2014/main" id="{552030EB-3342-46E9-A705-5FD3B35EE7C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三、数据采集</a:t>
            </a:r>
            <a:endParaRPr kumimoji="1" lang="zh-CN" altLang="en-US" sz="3600" b="1" dirty="0">
              <a:solidFill>
                <a:srgbClr val="1F1F1F"/>
              </a:solidFill>
              <a:latin typeface="+mn-ea"/>
              <a:cs typeface="微软雅黑"/>
            </a:endParaRPr>
          </a:p>
        </p:txBody>
      </p:sp>
    </p:spTree>
    <p:extLst>
      <p:ext uri="{BB962C8B-B14F-4D97-AF65-F5344CB8AC3E}">
        <p14:creationId xmlns:p14="http://schemas.microsoft.com/office/powerpoint/2010/main" val="319896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2B47D00-9E9A-42BC-9CA8-8DBC61607BF5}"/>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3" name="文本框 22">
            <a:extLst>
              <a:ext uri="{FF2B5EF4-FFF2-40B4-BE49-F238E27FC236}">
                <a16:creationId xmlns:a16="http://schemas.microsoft.com/office/drawing/2014/main" id="{46FB750B-E007-4C7C-BD49-E68269E37F5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三、数据采集</a:t>
            </a:r>
            <a:endParaRPr kumimoji="1" lang="zh-CN" altLang="en-US" sz="3600" b="1" dirty="0">
              <a:solidFill>
                <a:srgbClr val="1F1F1F"/>
              </a:solidFill>
              <a:latin typeface="+mn-ea"/>
              <a:cs typeface="微软雅黑"/>
            </a:endParaRPr>
          </a:p>
        </p:txBody>
      </p:sp>
      <p:sp>
        <p:nvSpPr>
          <p:cNvPr id="4" name="文本框 3">
            <a:extLst>
              <a:ext uri="{FF2B5EF4-FFF2-40B4-BE49-F238E27FC236}">
                <a16:creationId xmlns:a16="http://schemas.microsoft.com/office/drawing/2014/main" id="{0DDDB4D7-325D-4A0A-9840-574B7078F61D}"/>
              </a:ext>
            </a:extLst>
          </p:cNvPr>
          <p:cNvSpPr txBox="1"/>
          <p:nvPr/>
        </p:nvSpPr>
        <p:spPr>
          <a:xfrm>
            <a:off x="1866356" y="1659285"/>
            <a:ext cx="3532446" cy="3539430"/>
          </a:xfrm>
          <a:prstGeom prst="rect">
            <a:avLst/>
          </a:prstGeom>
          <a:noFill/>
        </p:spPr>
        <p:txBody>
          <a:bodyPr wrap="square" rtlCol="0">
            <a:spAutoFit/>
          </a:bodyPr>
          <a:lstStyle/>
          <a:p>
            <a:r>
              <a:rPr lang="zh-CN" altLang="zh-CN" sz="3200" dirty="0"/>
              <a:t>利用</a:t>
            </a:r>
            <a:r>
              <a:rPr lang="en-US" altLang="zh-CN" sz="3200" dirty="0"/>
              <a:t>python</a:t>
            </a:r>
            <a:r>
              <a:rPr lang="zh-CN" altLang="zh-CN" sz="3200" dirty="0"/>
              <a:t>相关库，爬取豆瓣电影、猫眼电影等官方数据，使用正则表达式、</a:t>
            </a:r>
            <a:r>
              <a:rPr lang="en-US" altLang="zh-CN" sz="3200" dirty="0" err="1"/>
              <a:t>xpath</a:t>
            </a:r>
            <a:r>
              <a:rPr lang="zh-CN" altLang="zh-CN" sz="3200" dirty="0"/>
              <a:t>、</a:t>
            </a:r>
            <a:r>
              <a:rPr lang="en-US" altLang="zh-CN" sz="3200" dirty="0"/>
              <a:t>	json </a:t>
            </a:r>
            <a:r>
              <a:rPr lang="zh-CN" altLang="zh-CN" sz="3200" dirty="0"/>
              <a:t>解析网页内容，获取相关内容</a:t>
            </a:r>
            <a:r>
              <a:rPr lang="zh-CN" altLang="en-US" sz="3200" dirty="0"/>
              <a:t>。</a:t>
            </a:r>
            <a:endParaRPr lang="zh-CN" altLang="en-US" sz="3200" dirty="0">
              <a:solidFill>
                <a:schemeClr val="accent4">
                  <a:lumMod val="10000"/>
                </a:schemeClr>
              </a:solidFill>
            </a:endParaRPr>
          </a:p>
        </p:txBody>
      </p:sp>
      <p:pic>
        <p:nvPicPr>
          <p:cNvPr id="7" name="图片 6">
            <a:extLst>
              <a:ext uri="{FF2B5EF4-FFF2-40B4-BE49-F238E27FC236}">
                <a16:creationId xmlns:a16="http://schemas.microsoft.com/office/drawing/2014/main" id="{CFEC5EE6-207E-4E1C-B225-03A9671E572D}"/>
              </a:ext>
            </a:extLst>
          </p:cNvPr>
          <p:cNvPicPr/>
          <p:nvPr/>
        </p:nvPicPr>
        <p:blipFill>
          <a:blip r:embed="rId3"/>
          <a:stretch>
            <a:fillRect/>
          </a:stretch>
        </p:blipFill>
        <p:spPr>
          <a:xfrm>
            <a:off x="6794788" y="1632555"/>
            <a:ext cx="3566160" cy="3566160"/>
          </a:xfrm>
          <a:prstGeom prst="rect">
            <a:avLst/>
          </a:prstGeom>
        </p:spPr>
      </p:pic>
    </p:spTree>
    <p:extLst>
      <p:ext uri="{BB962C8B-B14F-4D97-AF65-F5344CB8AC3E}">
        <p14:creationId xmlns:p14="http://schemas.microsoft.com/office/powerpoint/2010/main" val="219210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934915" y="2166404"/>
            <a:ext cx="9873044" cy="818372"/>
            <a:chOff x="680269" y="1556321"/>
            <a:chExt cx="7404783" cy="818372"/>
          </a:xfrm>
        </p:grpSpPr>
        <p:sp>
          <p:nvSpPr>
            <p:cNvPr id="6" name="矩形 5"/>
            <p:cNvSpPr/>
            <p:nvPr/>
          </p:nvSpPr>
          <p:spPr>
            <a:xfrm>
              <a:off x="680269" y="2170100"/>
              <a:ext cx="7404783" cy="204593"/>
            </a:xfrm>
            <a:prstGeom prst="rect">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endParaRPr kumimoji="1" lang="zh-CN" altLang="en-US" sz="3200">
                <a:solidFill>
                  <a:srgbClr val="FFFFFF"/>
                </a:solidFill>
                <a:latin typeface="Century Gothic"/>
                <a:ea typeface="微软雅黑"/>
              </a:endParaRPr>
            </a:p>
          </p:txBody>
        </p:sp>
        <p:sp>
          <p:nvSpPr>
            <p:cNvPr id="7" name="矩形 6"/>
            <p:cNvSpPr/>
            <p:nvPr/>
          </p:nvSpPr>
          <p:spPr>
            <a:xfrm>
              <a:off x="680269" y="1965507"/>
              <a:ext cx="7404783" cy="204593"/>
            </a:xfrm>
            <a:prstGeom prst="rect">
              <a:avLst/>
            </a:prstGeom>
            <a:solidFill>
              <a:srgbClr val="626262"/>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endParaRPr kumimoji="1" lang="zh-CN" altLang="en-US" sz="3200">
                <a:solidFill>
                  <a:srgbClr val="FFFFFF"/>
                </a:solidFill>
                <a:latin typeface="Century Gothic"/>
                <a:ea typeface="微软雅黑"/>
              </a:endParaRPr>
            </a:p>
          </p:txBody>
        </p:sp>
        <p:sp>
          <p:nvSpPr>
            <p:cNvPr id="8" name="矩形 7"/>
            <p:cNvSpPr/>
            <p:nvPr/>
          </p:nvSpPr>
          <p:spPr>
            <a:xfrm>
              <a:off x="680269" y="1760914"/>
              <a:ext cx="7404783" cy="204593"/>
            </a:xfrm>
            <a:prstGeom prst="rect">
              <a:avLst/>
            </a:prstGeom>
            <a:solidFill>
              <a:srgbClr val="868686"/>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endParaRPr kumimoji="1" lang="zh-CN" altLang="en-US" sz="3200">
                <a:solidFill>
                  <a:srgbClr val="FFFFFF"/>
                </a:solidFill>
                <a:latin typeface="Century Gothic"/>
                <a:ea typeface="微软雅黑"/>
              </a:endParaRPr>
            </a:p>
          </p:txBody>
        </p:sp>
        <p:sp>
          <p:nvSpPr>
            <p:cNvPr id="9" name="矩形 8"/>
            <p:cNvSpPr/>
            <p:nvPr/>
          </p:nvSpPr>
          <p:spPr>
            <a:xfrm>
              <a:off x="680269" y="1556321"/>
              <a:ext cx="7404783" cy="204593"/>
            </a:xfrm>
            <a:prstGeom prst="rect">
              <a:avLst/>
            </a:prstGeom>
            <a:solidFill>
              <a:srgbClr val="ABABAB"/>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endParaRPr kumimoji="1" lang="zh-CN" altLang="en-US" sz="3200">
                <a:solidFill>
                  <a:srgbClr val="FFFFFF"/>
                </a:solidFill>
                <a:latin typeface="Century Gothic"/>
                <a:ea typeface="微软雅黑"/>
              </a:endParaRPr>
            </a:p>
          </p:txBody>
        </p:sp>
      </p:grpSp>
      <p:sp>
        <p:nvSpPr>
          <p:cNvPr id="10" name="等腰三角形 9"/>
          <p:cNvSpPr/>
          <p:nvPr/>
        </p:nvSpPr>
        <p:spPr>
          <a:xfrm rot="5400000">
            <a:off x="10227194" y="2160771"/>
            <a:ext cx="1889448" cy="825741"/>
          </a:xfrm>
          <a:prstGeom prst="triangle">
            <a:avLst/>
          </a:prstGeom>
          <a:solidFill>
            <a:srgbClr val="414141"/>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endParaRPr kumimoji="1" lang="zh-CN" altLang="en-US" sz="3200">
              <a:solidFill>
                <a:srgbClr val="FFFFFF"/>
              </a:solidFill>
              <a:latin typeface="Century Gothic"/>
              <a:ea typeface="微软雅黑"/>
            </a:endParaRPr>
          </a:p>
        </p:txBody>
      </p:sp>
      <p:sp>
        <p:nvSpPr>
          <p:cNvPr id="11" name="椭圆 10"/>
          <p:cNvSpPr/>
          <p:nvPr/>
        </p:nvSpPr>
        <p:spPr>
          <a:xfrm>
            <a:off x="1651158" y="1782364"/>
            <a:ext cx="1625050" cy="1582556"/>
          </a:xfrm>
          <a:prstGeom prst="ellipse">
            <a:avLst/>
          </a:prstGeom>
          <a:solidFill>
            <a:srgbClr val="2A2A2A"/>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lnSpc>
                <a:spcPct val="80000"/>
              </a:lnSpc>
            </a:pPr>
            <a:r>
              <a:rPr kumimoji="1" lang="en-US" altLang="zh-CN" sz="11500" b="1" dirty="0">
                <a:solidFill>
                  <a:srgbClr val="FFFFFF"/>
                </a:solidFill>
                <a:latin typeface="Century Gothic"/>
                <a:ea typeface="微软雅黑"/>
              </a:rPr>
              <a:t>1</a:t>
            </a:r>
            <a:endParaRPr kumimoji="1" lang="zh-CN" altLang="en-US" sz="11500" b="1" dirty="0">
              <a:solidFill>
                <a:srgbClr val="FFFFFF"/>
              </a:solidFill>
              <a:latin typeface="Century Gothic"/>
              <a:ea typeface="微软雅黑"/>
            </a:endParaRPr>
          </a:p>
        </p:txBody>
      </p:sp>
      <p:sp>
        <p:nvSpPr>
          <p:cNvPr id="12" name="椭圆 11"/>
          <p:cNvSpPr/>
          <p:nvPr/>
        </p:nvSpPr>
        <p:spPr>
          <a:xfrm>
            <a:off x="5058912" y="1782363"/>
            <a:ext cx="1625050" cy="1582556"/>
          </a:xfrm>
          <a:prstGeom prst="ellipse">
            <a:avLst/>
          </a:prstGeom>
          <a:solidFill>
            <a:srgbClr val="2A2A2A"/>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lnSpc>
                <a:spcPct val="80000"/>
              </a:lnSpc>
            </a:pPr>
            <a:r>
              <a:rPr kumimoji="1" lang="en-US" altLang="zh-CN" sz="11500" b="1" dirty="0">
                <a:solidFill>
                  <a:prstClr val="white"/>
                </a:solidFill>
                <a:latin typeface="Century Gothic"/>
                <a:ea typeface="微软雅黑"/>
              </a:rPr>
              <a:t>2</a:t>
            </a:r>
            <a:endParaRPr kumimoji="1" lang="zh-CN" altLang="en-US" sz="11500" b="1" dirty="0">
              <a:solidFill>
                <a:prstClr val="white"/>
              </a:solidFill>
              <a:latin typeface="Century Gothic"/>
              <a:ea typeface="微软雅黑"/>
            </a:endParaRPr>
          </a:p>
        </p:txBody>
      </p:sp>
      <p:sp>
        <p:nvSpPr>
          <p:cNvPr id="13" name="椭圆 12"/>
          <p:cNvSpPr/>
          <p:nvPr/>
        </p:nvSpPr>
        <p:spPr>
          <a:xfrm>
            <a:off x="8487365" y="1782364"/>
            <a:ext cx="1625050" cy="1582556"/>
          </a:xfrm>
          <a:prstGeom prst="ellipse">
            <a:avLst/>
          </a:prstGeom>
          <a:solidFill>
            <a:srgbClr val="2A2A2A"/>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609459">
              <a:lnSpc>
                <a:spcPct val="80000"/>
              </a:lnSpc>
            </a:pPr>
            <a:r>
              <a:rPr kumimoji="1" lang="en-US" altLang="zh-CN" sz="11500" b="1" dirty="0">
                <a:solidFill>
                  <a:prstClr val="white"/>
                </a:solidFill>
                <a:latin typeface="Century Gothic"/>
                <a:ea typeface="微软雅黑"/>
              </a:rPr>
              <a:t>3</a:t>
            </a:r>
            <a:endParaRPr kumimoji="1" lang="zh-CN" altLang="en-US" sz="11500" b="1" dirty="0">
              <a:solidFill>
                <a:prstClr val="white"/>
              </a:solidFill>
              <a:latin typeface="Century Gothic"/>
              <a:ea typeface="微软雅黑"/>
            </a:endParaRPr>
          </a:p>
        </p:txBody>
      </p:sp>
      <p:cxnSp>
        <p:nvCxnSpPr>
          <p:cNvPr id="14" name="直线箭头连接符 13"/>
          <p:cNvCxnSpPr/>
          <p:nvPr/>
        </p:nvCxnSpPr>
        <p:spPr>
          <a:xfrm>
            <a:off x="2463683" y="3708590"/>
            <a:ext cx="0" cy="671804"/>
          </a:xfrm>
          <a:prstGeom prst="straightConnector1">
            <a:avLst/>
          </a:prstGeom>
          <a:ln>
            <a:solidFill>
              <a:srgbClr val="40404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直线箭头连接符 14"/>
          <p:cNvCxnSpPr/>
          <p:nvPr/>
        </p:nvCxnSpPr>
        <p:spPr>
          <a:xfrm>
            <a:off x="9299890" y="3708590"/>
            <a:ext cx="0" cy="671804"/>
          </a:xfrm>
          <a:prstGeom prst="straightConnector1">
            <a:avLst/>
          </a:prstGeom>
          <a:ln>
            <a:solidFill>
              <a:srgbClr val="40404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直线箭头连接符 15"/>
          <p:cNvCxnSpPr/>
          <p:nvPr/>
        </p:nvCxnSpPr>
        <p:spPr>
          <a:xfrm>
            <a:off x="5871437" y="3708590"/>
            <a:ext cx="0" cy="671804"/>
          </a:xfrm>
          <a:prstGeom prst="straightConnector1">
            <a:avLst/>
          </a:prstGeom>
          <a:ln>
            <a:solidFill>
              <a:srgbClr val="40404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矩形 16"/>
          <p:cNvSpPr/>
          <p:nvPr/>
        </p:nvSpPr>
        <p:spPr>
          <a:xfrm>
            <a:off x="8043709" y="4422380"/>
            <a:ext cx="2512364" cy="1163310"/>
          </a:xfrm>
          <a:prstGeom prst="rect">
            <a:avLst/>
          </a:prstGeom>
          <a:ln w="12700" cmpd="sng">
            <a:solidFill>
              <a:srgbClr val="414141"/>
            </a:solidFill>
          </a:ln>
        </p:spPr>
        <p:txBody>
          <a:bodyPr wrap="square" lIns="121899" tIns="60949" rIns="121899" bIns="60949">
            <a:spAutoFit/>
          </a:bodyPr>
          <a:lstStyle/>
          <a:p>
            <a:pPr algn="ctr" defTabSz="609459">
              <a:lnSpc>
                <a:spcPct val="130000"/>
              </a:lnSpc>
            </a:pPr>
            <a:r>
              <a:rPr kumimoji="1" lang="zh-CN" altLang="en-US" sz="1333" dirty="0">
                <a:solidFill>
                  <a:prstClr val="black">
                    <a:lumMod val="75000"/>
                    <a:lumOff val="25000"/>
                  </a:prstClr>
                </a:solidFill>
                <a:ea typeface="微软雅黑"/>
                <a:cs typeface="微软雅黑"/>
              </a:rPr>
              <a:t>获取猫眼电影官网上上映电影的电影名，上映票房 ，上座率， 拍片占比等相关信息</a:t>
            </a:r>
            <a:endParaRPr kumimoji="1" lang="en-US" altLang="zh-CN" sz="1333" dirty="0">
              <a:solidFill>
                <a:prstClr val="black">
                  <a:lumMod val="75000"/>
                  <a:lumOff val="25000"/>
                </a:prstClr>
              </a:solidFill>
              <a:ea typeface="微软雅黑"/>
              <a:cs typeface="微软雅黑"/>
            </a:endParaRPr>
          </a:p>
          <a:p>
            <a:pPr algn="ctr" defTabSz="609459">
              <a:lnSpc>
                <a:spcPct val="130000"/>
              </a:lnSpc>
            </a:pPr>
            <a:r>
              <a:rPr kumimoji="1" lang="zh-CN" altLang="en-US" sz="1333" dirty="0">
                <a:solidFill>
                  <a:prstClr val="black">
                    <a:lumMod val="75000"/>
                    <a:lumOff val="25000"/>
                  </a:prstClr>
                </a:solidFill>
                <a:ea typeface="微软雅黑"/>
                <a:cs typeface="微软雅黑"/>
              </a:rPr>
              <a:t>最后将数据保存在数据库中。</a:t>
            </a:r>
            <a:endParaRPr kumimoji="1" lang="zh-CN" altLang="en-US" sz="1333" dirty="0">
              <a:solidFill>
                <a:prstClr val="black">
                  <a:lumMod val="75000"/>
                  <a:lumOff val="25000"/>
                </a:prstClr>
              </a:solidFill>
              <a:cs typeface="微软雅黑"/>
            </a:endParaRPr>
          </a:p>
        </p:txBody>
      </p:sp>
      <p:sp>
        <p:nvSpPr>
          <p:cNvPr id="18" name="矩形 17"/>
          <p:cNvSpPr/>
          <p:nvPr/>
        </p:nvSpPr>
        <p:spPr>
          <a:xfrm>
            <a:off x="4615257" y="4422380"/>
            <a:ext cx="2512364" cy="1696661"/>
          </a:xfrm>
          <a:prstGeom prst="rect">
            <a:avLst/>
          </a:prstGeom>
          <a:ln w="12700" cmpd="sng">
            <a:solidFill>
              <a:srgbClr val="414141"/>
            </a:solidFill>
          </a:ln>
        </p:spPr>
        <p:txBody>
          <a:bodyPr wrap="square" lIns="121899" tIns="60949" rIns="121899" bIns="60949">
            <a:spAutoFit/>
          </a:bodyPr>
          <a:lstStyle/>
          <a:p>
            <a:pPr algn="ctr" defTabSz="609459">
              <a:lnSpc>
                <a:spcPct val="130000"/>
              </a:lnSpc>
            </a:pPr>
            <a:r>
              <a:rPr kumimoji="1" lang="zh-CN" altLang="en-US" sz="1333" dirty="0">
                <a:solidFill>
                  <a:prstClr val="black">
                    <a:lumMod val="75000"/>
                    <a:lumOff val="25000"/>
                  </a:prstClr>
                </a:solidFill>
                <a:ea typeface="微软雅黑"/>
                <a:cs typeface="微软雅黑"/>
              </a:rPr>
              <a:t>豆瓣电影西安正在上映电影的名字</a:t>
            </a:r>
            <a:r>
              <a:rPr kumimoji="1" lang="en-US" altLang="zh-CN" sz="1333" dirty="0">
                <a:solidFill>
                  <a:prstClr val="black">
                    <a:lumMod val="75000"/>
                    <a:lumOff val="25000"/>
                  </a:prstClr>
                </a:solidFill>
                <a:ea typeface="微软雅黑"/>
                <a:cs typeface="微软雅黑"/>
              </a:rPr>
              <a:t>/title</a:t>
            </a:r>
            <a:r>
              <a:rPr kumimoji="1" lang="zh-CN" altLang="en-US" sz="1333" dirty="0">
                <a:solidFill>
                  <a:prstClr val="black">
                    <a:lumMod val="75000"/>
                    <a:lumOff val="25000"/>
                  </a:prstClr>
                </a:solidFill>
                <a:ea typeface="微软雅黑"/>
                <a:cs typeface="微软雅黑"/>
              </a:rPr>
              <a:t>，评分</a:t>
            </a:r>
            <a:r>
              <a:rPr kumimoji="1" lang="en-US" altLang="zh-CN" sz="1333" dirty="0">
                <a:solidFill>
                  <a:prstClr val="black">
                    <a:lumMod val="75000"/>
                    <a:lumOff val="25000"/>
                  </a:prstClr>
                </a:solidFill>
                <a:ea typeface="微软雅黑"/>
                <a:cs typeface="微软雅黑"/>
              </a:rPr>
              <a:t>/score</a:t>
            </a:r>
            <a:r>
              <a:rPr kumimoji="1" lang="zh-CN" altLang="en-US" sz="1333" dirty="0">
                <a:solidFill>
                  <a:prstClr val="black">
                    <a:lumMod val="75000"/>
                    <a:lumOff val="25000"/>
                  </a:prstClr>
                </a:solidFill>
                <a:ea typeface="微软雅黑"/>
                <a:cs typeface="微软雅黑"/>
              </a:rPr>
              <a:t>，得星数</a:t>
            </a:r>
            <a:r>
              <a:rPr kumimoji="1" lang="en-US" altLang="zh-CN" sz="1333" dirty="0">
                <a:solidFill>
                  <a:prstClr val="black">
                    <a:lumMod val="75000"/>
                    <a:lumOff val="25000"/>
                  </a:prstClr>
                </a:solidFill>
                <a:ea typeface="微软雅黑"/>
                <a:cs typeface="微软雅黑"/>
              </a:rPr>
              <a:t>/star</a:t>
            </a:r>
            <a:r>
              <a:rPr kumimoji="1" lang="zh-CN" altLang="en-US" sz="1333" dirty="0">
                <a:solidFill>
                  <a:prstClr val="black">
                    <a:lumMod val="75000"/>
                    <a:lumOff val="25000"/>
                  </a:prstClr>
                </a:solidFill>
                <a:ea typeface="微软雅黑"/>
                <a:cs typeface="微软雅黑"/>
              </a:rPr>
              <a:t>，主演</a:t>
            </a:r>
            <a:r>
              <a:rPr kumimoji="1" lang="en-US" altLang="zh-CN" sz="1333" dirty="0">
                <a:solidFill>
                  <a:prstClr val="black">
                    <a:lumMod val="75000"/>
                    <a:lumOff val="25000"/>
                  </a:prstClr>
                </a:solidFill>
                <a:ea typeface="微软雅黑"/>
                <a:cs typeface="微软雅黑"/>
              </a:rPr>
              <a:t>/actors</a:t>
            </a:r>
            <a:r>
              <a:rPr kumimoji="1" lang="zh-CN" altLang="en-US" sz="1333" dirty="0">
                <a:solidFill>
                  <a:prstClr val="black">
                    <a:lumMod val="75000"/>
                    <a:lumOff val="25000"/>
                  </a:prstClr>
                </a:solidFill>
                <a:ea typeface="微软雅黑"/>
                <a:cs typeface="微软雅黑"/>
              </a:rPr>
              <a:t>，导演</a:t>
            </a:r>
            <a:r>
              <a:rPr kumimoji="1" lang="en-US" altLang="zh-CN" sz="1333" dirty="0">
                <a:solidFill>
                  <a:prstClr val="black">
                    <a:lumMod val="75000"/>
                    <a:lumOff val="25000"/>
                  </a:prstClr>
                </a:solidFill>
                <a:ea typeface="微软雅黑"/>
                <a:cs typeface="微软雅黑"/>
              </a:rPr>
              <a:t>/director</a:t>
            </a:r>
            <a:r>
              <a:rPr kumimoji="1" lang="zh-CN" altLang="en-US" sz="1333" dirty="0">
                <a:solidFill>
                  <a:prstClr val="black">
                    <a:lumMod val="75000"/>
                    <a:lumOff val="25000"/>
                  </a:prstClr>
                </a:solidFill>
                <a:ea typeface="微软雅黑"/>
                <a:cs typeface="微软雅黑"/>
              </a:rPr>
              <a:t>，时长</a:t>
            </a:r>
            <a:r>
              <a:rPr kumimoji="1" lang="en-US" altLang="zh-CN" sz="1333" dirty="0">
                <a:solidFill>
                  <a:prstClr val="black">
                    <a:lumMod val="75000"/>
                    <a:lumOff val="25000"/>
                  </a:prstClr>
                </a:solidFill>
                <a:ea typeface="微软雅黑"/>
                <a:cs typeface="微软雅黑"/>
              </a:rPr>
              <a:t>/duration</a:t>
            </a:r>
            <a:r>
              <a:rPr kumimoji="1" lang="zh-CN" altLang="en-US" sz="1333" dirty="0">
                <a:solidFill>
                  <a:prstClr val="black">
                    <a:lumMod val="75000"/>
                    <a:lumOff val="25000"/>
                  </a:prstClr>
                </a:solidFill>
                <a:ea typeface="微软雅黑"/>
                <a:cs typeface="微软雅黑"/>
              </a:rPr>
              <a:t>，海报链接</a:t>
            </a:r>
            <a:r>
              <a:rPr kumimoji="1" lang="en-US" altLang="zh-CN" sz="1333" dirty="0">
                <a:solidFill>
                  <a:prstClr val="black">
                    <a:lumMod val="75000"/>
                    <a:lumOff val="25000"/>
                  </a:prstClr>
                </a:solidFill>
                <a:ea typeface="微软雅黑"/>
                <a:cs typeface="微软雅黑"/>
              </a:rPr>
              <a:t>/poster</a:t>
            </a:r>
            <a:r>
              <a:rPr kumimoji="1" lang="zh-CN" altLang="en-US" sz="1333" dirty="0">
                <a:solidFill>
                  <a:prstClr val="black">
                    <a:lumMod val="75000"/>
                    <a:lumOff val="25000"/>
                  </a:prstClr>
                </a:solidFill>
                <a:ea typeface="微软雅黑"/>
                <a:cs typeface="微软雅黑"/>
              </a:rPr>
              <a:t>，豆瓣链接</a:t>
            </a:r>
            <a:r>
              <a:rPr kumimoji="1" lang="en-US" altLang="zh-CN" sz="1333" dirty="0">
                <a:solidFill>
                  <a:prstClr val="black">
                    <a:lumMod val="75000"/>
                    <a:lumOff val="25000"/>
                  </a:prstClr>
                </a:solidFill>
                <a:ea typeface="微软雅黑"/>
                <a:cs typeface="微软雅黑"/>
              </a:rPr>
              <a:t>/</a:t>
            </a:r>
            <a:r>
              <a:rPr kumimoji="1" lang="en-US" altLang="zh-CN" sz="1333" dirty="0" err="1">
                <a:solidFill>
                  <a:prstClr val="black">
                    <a:lumMod val="75000"/>
                    <a:lumOff val="25000"/>
                  </a:prstClr>
                </a:solidFill>
                <a:ea typeface="微软雅黑"/>
                <a:cs typeface="微软雅黑"/>
              </a:rPr>
              <a:t>url</a:t>
            </a:r>
            <a:r>
              <a:rPr kumimoji="1" lang="zh-CN" altLang="en-US" sz="1333" dirty="0">
                <a:solidFill>
                  <a:prstClr val="black">
                    <a:lumMod val="75000"/>
                    <a:lumOff val="25000"/>
                  </a:prstClr>
                </a:solidFill>
                <a:ea typeface="微软雅黑"/>
                <a:cs typeface="微软雅黑"/>
              </a:rPr>
              <a:t>，地区</a:t>
            </a:r>
            <a:r>
              <a:rPr kumimoji="1" lang="en-US" altLang="zh-CN" sz="1333" dirty="0">
                <a:solidFill>
                  <a:prstClr val="black">
                    <a:lumMod val="75000"/>
                    <a:lumOff val="25000"/>
                  </a:prstClr>
                </a:solidFill>
                <a:ea typeface="微软雅黑"/>
                <a:cs typeface="微软雅黑"/>
              </a:rPr>
              <a:t>/region</a:t>
            </a:r>
            <a:r>
              <a:rPr kumimoji="1" lang="zh-CN" altLang="en-US" sz="1333" dirty="0">
                <a:solidFill>
                  <a:prstClr val="black">
                    <a:lumMod val="75000"/>
                    <a:lumOff val="25000"/>
                  </a:prstClr>
                </a:solidFill>
                <a:ea typeface="微软雅黑"/>
                <a:cs typeface="微软雅黑"/>
              </a:rPr>
              <a:t>；</a:t>
            </a:r>
            <a:endParaRPr kumimoji="1" lang="zh-CN" altLang="en-US" sz="1333" dirty="0">
              <a:solidFill>
                <a:prstClr val="black">
                  <a:lumMod val="75000"/>
                  <a:lumOff val="25000"/>
                </a:prstClr>
              </a:solidFill>
              <a:cs typeface="微软雅黑"/>
            </a:endParaRPr>
          </a:p>
        </p:txBody>
      </p:sp>
      <p:sp>
        <p:nvSpPr>
          <p:cNvPr id="19" name="矩形 18"/>
          <p:cNvSpPr/>
          <p:nvPr/>
        </p:nvSpPr>
        <p:spPr>
          <a:xfrm>
            <a:off x="1207501" y="4422380"/>
            <a:ext cx="2512364" cy="1163310"/>
          </a:xfrm>
          <a:prstGeom prst="rect">
            <a:avLst/>
          </a:prstGeom>
          <a:ln w="12700" cmpd="sng">
            <a:solidFill>
              <a:srgbClr val="414141"/>
            </a:solidFill>
          </a:ln>
        </p:spPr>
        <p:txBody>
          <a:bodyPr wrap="square" lIns="121899" tIns="60949" rIns="121899" bIns="60949">
            <a:spAutoFit/>
          </a:bodyPr>
          <a:lstStyle/>
          <a:p>
            <a:pPr algn="ctr" defTabSz="609459">
              <a:lnSpc>
                <a:spcPct val="130000"/>
              </a:lnSpc>
            </a:pPr>
            <a:r>
              <a:rPr kumimoji="1" lang="zh-CN" altLang="en-US" sz="1333" dirty="0">
                <a:solidFill>
                  <a:prstClr val="black">
                    <a:lumMod val="75000"/>
                    <a:lumOff val="25000"/>
                  </a:prstClr>
                </a:solidFill>
                <a:ea typeface="微软雅黑"/>
                <a:cs typeface="微软雅黑"/>
              </a:rPr>
              <a:t>豆瓣电影上电影的名字</a:t>
            </a:r>
            <a:r>
              <a:rPr kumimoji="1" lang="en-US" altLang="zh-CN" sz="1333" dirty="0">
                <a:solidFill>
                  <a:prstClr val="black">
                    <a:lumMod val="75000"/>
                    <a:lumOff val="25000"/>
                  </a:prstClr>
                </a:solidFill>
                <a:ea typeface="微软雅黑"/>
                <a:cs typeface="微软雅黑"/>
              </a:rPr>
              <a:t>/title</a:t>
            </a:r>
            <a:r>
              <a:rPr kumimoji="1" lang="zh-CN" altLang="en-US" sz="1333" dirty="0">
                <a:solidFill>
                  <a:prstClr val="black">
                    <a:lumMod val="75000"/>
                    <a:lumOff val="25000"/>
                  </a:prstClr>
                </a:solidFill>
                <a:ea typeface="微软雅黑"/>
                <a:cs typeface="微软雅黑"/>
              </a:rPr>
              <a:t>，评分</a:t>
            </a:r>
            <a:r>
              <a:rPr kumimoji="1" lang="en-US" altLang="zh-CN" sz="1333" dirty="0">
                <a:solidFill>
                  <a:prstClr val="black">
                    <a:lumMod val="75000"/>
                    <a:lumOff val="25000"/>
                  </a:prstClr>
                </a:solidFill>
                <a:ea typeface="微软雅黑"/>
                <a:cs typeface="微软雅黑"/>
              </a:rPr>
              <a:t>/score</a:t>
            </a:r>
            <a:r>
              <a:rPr kumimoji="1" lang="zh-CN" altLang="en-US" sz="1333" dirty="0">
                <a:solidFill>
                  <a:prstClr val="black">
                    <a:lumMod val="75000"/>
                    <a:lumOff val="25000"/>
                  </a:prstClr>
                </a:solidFill>
                <a:ea typeface="微软雅黑"/>
                <a:cs typeface="微软雅黑"/>
              </a:rPr>
              <a:t>，得星数</a:t>
            </a:r>
            <a:r>
              <a:rPr kumimoji="1" lang="en-US" altLang="zh-CN" sz="1333" dirty="0">
                <a:solidFill>
                  <a:prstClr val="black">
                    <a:lumMod val="75000"/>
                    <a:lumOff val="25000"/>
                  </a:prstClr>
                </a:solidFill>
                <a:ea typeface="微软雅黑"/>
                <a:cs typeface="微软雅黑"/>
              </a:rPr>
              <a:t>/star</a:t>
            </a:r>
            <a:r>
              <a:rPr kumimoji="1" lang="zh-CN" altLang="en-US" sz="1333" dirty="0">
                <a:solidFill>
                  <a:prstClr val="black">
                    <a:lumMod val="75000"/>
                    <a:lumOff val="25000"/>
                  </a:prstClr>
                </a:solidFill>
                <a:ea typeface="微软雅黑"/>
                <a:cs typeface="微软雅黑"/>
              </a:rPr>
              <a:t>，海报链接</a:t>
            </a:r>
            <a:r>
              <a:rPr kumimoji="1" lang="en-US" altLang="zh-CN" sz="1333" dirty="0">
                <a:solidFill>
                  <a:prstClr val="black">
                    <a:lumMod val="75000"/>
                    <a:lumOff val="25000"/>
                  </a:prstClr>
                </a:solidFill>
                <a:ea typeface="微软雅黑"/>
                <a:cs typeface="微软雅黑"/>
              </a:rPr>
              <a:t>/poster</a:t>
            </a:r>
            <a:r>
              <a:rPr kumimoji="1" lang="zh-CN" altLang="en-US" sz="1333" dirty="0">
                <a:solidFill>
                  <a:prstClr val="black">
                    <a:lumMod val="75000"/>
                    <a:lumOff val="25000"/>
                  </a:prstClr>
                </a:solidFill>
                <a:ea typeface="微软雅黑"/>
                <a:cs typeface="微软雅黑"/>
              </a:rPr>
              <a:t>，豆瓣链接</a:t>
            </a:r>
            <a:r>
              <a:rPr kumimoji="1" lang="en-US" altLang="zh-CN" sz="1333" dirty="0">
                <a:solidFill>
                  <a:prstClr val="black">
                    <a:lumMod val="75000"/>
                    <a:lumOff val="25000"/>
                  </a:prstClr>
                </a:solidFill>
                <a:ea typeface="微软雅黑"/>
                <a:cs typeface="微软雅黑"/>
              </a:rPr>
              <a:t>/</a:t>
            </a:r>
            <a:r>
              <a:rPr kumimoji="1" lang="en-US" altLang="zh-CN" sz="1333" dirty="0" err="1">
                <a:solidFill>
                  <a:prstClr val="black">
                    <a:lumMod val="75000"/>
                    <a:lumOff val="25000"/>
                  </a:prstClr>
                </a:solidFill>
                <a:ea typeface="微软雅黑"/>
                <a:cs typeface="微软雅黑"/>
              </a:rPr>
              <a:t>url</a:t>
            </a:r>
            <a:r>
              <a:rPr kumimoji="1" lang="zh-CN" altLang="en-US" sz="1333" dirty="0">
                <a:solidFill>
                  <a:prstClr val="black">
                    <a:lumMod val="75000"/>
                    <a:lumOff val="25000"/>
                  </a:prstClr>
                </a:solidFill>
                <a:ea typeface="微软雅黑"/>
                <a:cs typeface="微软雅黑"/>
              </a:rPr>
              <a:t>，电影类型</a:t>
            </a:r>
            <a:r>
              <a:rPr kumimoji="1" lang="en-US" altLang="zh-CN" sz="1333" dirty="0">
                <a:solidFill>
                  <a:prstClr val="black">
                    <a:lumMod val="75000"/>
                    <a:lumOff val="25000"/>
                  </a:prstClr>
                </a:solidFill>
                <a:ea typeface="微软雅黑"/>
                <a:cs typeface="微软雅黑"/>
              </a:rPr>
              <a:t>/type</a:t>
            </a:r>
            <a:r>
              <a:rPr kumimoji="1" lang="zh-CN" altLang="en-US" sz="1333" dirty="0">
                <a:solidFill>
                  <a:prstClr val="black">
                    <a:lumMod val="75000"/>
                    <a:lumOff val="25000"/>
                  </a:prstClr>
                </a:solidFill>
                <a:ea typeface="微软雅黑"/>
                <a:cs typeface="微软雅黑"/>
              </a:rPr>
              <a:t>；</a:t>
            </a:r>
            <a:endParaRPr kumimoji="1" lang="zh-CN" altLang="en-US" sz="1333" dirty="0">
              <a:solidFill>
                <a:prstClr val="black">
                  <a:lumMod val="75000"/>
                  <a:lumOff val="25000"/>
                </a:prstClr>
              </a:solidFill>
              <a:cs typeface="微软雅黑"/>
            </a:endParaRPr>
          </a:p>
        </p:txBody>
      </p:sp>
      <p:pic>
        <p:nvPicPr>
          <p:cNvPr id="20" name="图片 19">
            <a:extLst>
              <a:ext uri="{FF2B5EF4-FFF2-40B4-BE49-F238E27FC236}">
                <a16:creationId xmlns:a16="http://schemas.microsoft.com/office/drawing/2014/main" id="{96E09CD1-9035-498C-8033-3BC1128C176A}"/>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1" name="文本框 20">
            <a:extLst>
              <a:ext uri="{FF2B5EF4-FFF2-40B4-BE49-F238E27FC236}">
                <a16:creationId xmlns:a16="http://schemas.microsoft.com/office/drawing/2014/main" id="{B1D967D6-9AF2-4D26-9A56-F68633DEE8BC}"/>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三、数据采集</a:t>
            </a:r>
            <a:endParaRPr kumimoji="1" lang="zh-CN" altLang="en-US" sz="3600" b="1" dirty="0">
              <a:solidFill>
                <a:srgbClr val="1F1F1F"/>
              </a:solidFill>
              <a:latin typeface="+mn-ea"/>
              <a:cs typeface="微软雅黑"/>
            </a:endParaRPr>
          </a:p>
        </p:txBody>
      </p:sp>
    </p:spTree>
    <p:extLst>
      <p:ext uri="{BB962C8B-B14F-4D97-AF65-F5344CB8AC3E}">
        <p14:creationId xmlns:p14="http://schemas.microsoft.com/office/powerpoint/2010/main" val="205891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spect="1"/>
          </p:cNvSpPr>
          <p:nvPr/>
        </p:nvSpPr>
        <p:spPr>
          <a:xfrm>
            <a:off x="1245453" y="2151849"/>
            <a:ext cx="3508975" cy="3508975"/>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6" name="椭圆 5"/>
          <p:cNvSpPr>
            <a:spLocks noChangeAspect="1"/>
          </p:cNvSpPr>
          <p:nvPr/>
        </p:nvSpPr>
        <p:spPr>
          <a:xfrm>
            <a:off x="1635339" y="2541735"/>
            <a:ext cx="2729203" cy="2729203"/>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7" name="椭圆 6"/>
          <p:cNvSpPr>
            <a:spLocks noChangeAspect="1"/>
          </p:cNvSpPr>
          <p:nvPr/>
        </p:nvSpPr>
        <p:spPr>
          <a:xfrm>
            <a:off x="2025227" y="2931622"/>
            <a:ext cx="1949431" cy="1949431"/>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8" name="椭圆 7"/>
          <p:cNvSpPr>
            <a:spLocks noChangeAspect="1"/>
          </p:cNvSpPr>
          <p:nvPr/>
        </p:nvSpPr>
        <p:spPr>
          <a:xfrm>
            <a:off x="2415111" y="3321507"/>
            <a:ext cx="1169659" cy="1169659"/>
          </a:xfrm>
          <a:prstGeom prst="ellipse">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9" name="饼形 7"/>
          <p:cNvSpPr>
            <a:spLocks noChangeAspect="1"/>
          </p:cNvSpPr>
          <p:nvPr/>
        </p:nvSpPr>
        <p:spPr>
          <a:xfrm>
            <a:off x="493530" y="1399926"/>
            <a:ext cx="5012821" cy="5012821"/>
          </a:xfrm>
          <a:prstGeom prst="pie">
            <a:avLst>
              <a:gd name="adj1" fmla="val 16891099"/>
              <a:gd name="adj2" fmla="val 18389175"/>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10" name="饼形 8"/>
          <p:cNvSpPr>
            <a:spLocks noChangeAspect="1"/>
          </p:cNvSpPr>
          <p:nvPr/>
        </p:nvSpPr>
        <p:spPr>
          <a:xfrm>
            <a:off x="994814" y="1804780"/>
            <a:ext cx="4010257" cy="4010257"/>
          </a:xfrm>
          <a:prstGeom prst="pie">
            <a:avLst>
              <a:gd name="adj1" fmla="val 18800821"/>
              <a:gd name="adj2" fmla="val 2048707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11" name="饼形 9"/>
          <p:cNvSpPr>
            <a:spLocks noChangeAspect="1"/>
          </p:cNvSpPr>
          <p:nvPr/>
        </p:nvSpPr>
        <p:spPr>
          <a:xfrm>
            <a:off x="1496094" y="2402490"/>
            <a:ext cx="3007693" cy="3007693"/>
          </a:xfrm>
          <a:prstGeom prst="pie">
            <a:avLst>
              <a:gd name="adj1" fmla="val 21086868"/>
              <a:gd name="adj2" fmla="val 1772864"/>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12" name="饼形 10"/>
          <p:cNvSpPr>
            <a:spLocks noChangeAspect="1"/>
          </p:cNvSpPr>
          <p:nvPr/>
        </p:nvSpPr>
        <p:spPr>
          <a:xfrm>
            <a:off x="1746735" y="2653131"/>
            <a:ext cx="2506411" cy="2506411"/>
          </a:xfrm>
          <a:prstGeom prst="pie">
            <a:avLst>
              <a:gd name="adj1" fmla="val 2573177"/>
              <a:gd name="adj2" fmla="val 6304209"/>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F1F1F"/>
              </a:solidFill>
            </a:endParaRPr>
          </a:p>
        </p:txBody>
      </p:sp>
      <p:sp>
        <p:nvSpPr>
          <p:cNvPr id="14" name="文本框 8"/>
          <p:cNvSpPr txBox="1"/>
          <p:nvPr/>
        </p:nvSpPr>
        <p:spPr>
          <a:xfrm>
            <a:off x="6617890" y="2828584"/>
            <a:ext cx="5107453" cy="416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dirty="0">
                <a:solidFill>
                  <a:schemeClr val="accent4">
                    <a:lumMod val="10000"/>
                  </a:schemeClr>
                </a:solidFill>
              </a:rPr>
              <a:t>删除错误数据，比如值为</a:t>
            </a:r>
            <a:r>
              <a:rPr lang="en-US" altLang="zh-CN" dirty="0">
                <a:solidFill>
                  <a:schemeClr val="accent4">
                    <a:lumMod val="10000"/>
                  </a:schemeClr>
                </a:solidFill>
              </a:rPr>
              <a:t>null</a:t>
            </a:r>
            <a:r>
              <a:rPr lang="zh-CN" altLang="zh-CN" dirty="0">
                <a:solidFill>
                  <a:schemeClr val="accent4">
                    <a:lumMod val="10000"/>
                  </a:schemeClr>
                </a:solidFill>
              </a:rPr>
              <a:t>或者重复电影等。</a:t>
            </a:r>
            <a:endParaRPr lang="en-US" altLang="zh-CN" sz="1333" dirty="0">
              <a:solidFill>
                <a:schemeClr val="accent4">
                  <a:lumMod val="10000"/>
                </a:schemeClr>
              </a:solidFill>
            </a:endParaRPr>
          </a:p>
        </p:txBody>
      </p:sp>
      <p:sp>
        <p:nvSpPr>
          <p:cNvPr id="15" name="矩形 14"/>
          <p:cNvSpPr/>
          <p:nvPr/>
        </p:nvSpPr>
        <p:spPr>
          <a:xfrm>
            <a:off x="6617889" y="2510257"/>
            <a:ext cx="1776483" cy="379656"/>
          </a:xfrm>
          <a:prstGeom prst="rect">
            <a:avLst/>
          </a:prstGeom>
        </p:spPr>
        <p:txBody>
          <a:bodyPr wrap="square">
            <a:spAutoFit/>
          </a:bodyPr>
          <a:lstStyle/>
          <a:p>
            <a:pPr lvl="0"/>
            <a:r>
              <a:rPr lang="zh-CN" altLang="en-US" sz="1867" b="1" dirty="0">
                <a:solidFill>
                  <a:srgbClr val="404040"/>
                </a:solidFill>
              </a:rPr>
              <a:t>删</a:t>
            </a:r>
            <a:endParaRPr lang="en-US" altLang="zh-CN" sz="1867" b="1" dirty="0">
              <a:solidFill>
                <a:srgbClr val="404040"/>
              </a:solidFill>
            </a:endParaRPr>
          </a:p>
        </p:txBody>
      </p:sp>
      <p:sp>
        <p:nvSpPr>
          <p:cNvPr id="17" name="文本框 8"/>
          <p:cNvSpPr txBox="1"/>
          <p:nvPr/>
        </p:nvSpPr>
        <p:spPr>
          <a:xfrm>
            <a:off x="6617890" y="1814682"/>
            <a:ext cx="5107453" cy="416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dirty="0">
                <a:solidFill>
                  <a:schemeClr val="accent4">
                    <a:lumMod val="10000"/>
                  </a:schemeClr>
                </a:solidFill>
              </a:rPr>
              <a:t>增加属性列，比如地区统计，得分统计等等</a:t>
            </a:r>
            <a:endParaRPr lang="en-US" altLang="zh-CN" sz="1333" dirty="0">
              <a:solidFill>
                <a:schemeClr val="accent4">
                  <a:lumMod val="10000"/>
                </a:schemeClr>
              </a:solidFill>
            </a:endParaRPr>
          </a:p>
        </p:txBody>
      </p:sp>
      <p:sp>
        <p:nvSpPr>
          <p:cNvPr id="18" name="矩形 17"/>
          <p:cNvSpPr/>
          <p:nvPr/>
        </p:nvSpPr>
        <p:spPr>
          <a:xfrm>
            <a:off x="6617889" y="1496355"/>
            <a:ext cx="1776483" cy="380104"/>
          </a:xfrm>
          <a:prstGeom prst="rect">
            <a:avLst/>
          </a:prstGeom>
        </p:spPr>
        <p:txBody>
          <a:bodyPr wrap="square">
            <a:spAutoFit/>
          </a:bodyPr>
          <a:lstStyle/>
          <a:p>
            <a:pPr lvl="0"/>
            <a:r>
              <a:rPr lang="zh-CN" altLang="zh-CN" sz="1870" b="1" dirty="0">
                <a:solidFill>
                  <a:schemeClr val="accent4">
                    <a:lumMod val="10000"/>
                  </a:schemeClr>
                </a:solidFill>
              </a:rPr>
              <a:t>增</a:t>
            </a:r>
            <a:endParaRPr lang="en-US" altLang="zh-CN" sz="1870" b="1" dirty="0">
              <a:solidFill>
                <a:schemeClr val="accent4">
                  <a:lumMod val="10000"/>
                </a:schemeClr>
              </a:solidFill>
            </a:endParaRPr>
          </a:p>
        </p:txBody>
      </p:sp>
      <p:sp>
        <p:nvSpPr>
          <p:cNvPr id="20" name="文本框 8"/>
          <p:cNvSpPr txBox="1"/>
          <p:nvPr/>
        </p:nvSpPr>
        <p:spPr>
          <a:xfrm>
            <a:off x="6617890" y="4856391"/>
            <a:ext cx="5107453" cy="416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dirty="0">
                <a:solidFill>
                  <a:schemeClr val="accent4">
                    <a:lumMod val="10000"/>
                  </a:schemeClr>
                </a:solidFill>
              </a:rPr>
              <a:t>对单位不一致的值进行改正。</a:t>
            </a:r>
            <a:endParaRPr lang="en-US" altLang="zh-CN" sz="1333" dirty="0">
              <a:solidFill>
                <a:schemeClr val="accent4">
                  <a:lumMod val="10000"/>
                </a:schemeClr>
              </a:solidFill>
            </a:endParaRPr>
          </a:p>
        </p:txBody>
      </p:sp>
      <p:sp>
        <p:nvSpPr>
          <p:cNvPr id="21" name="矩形 20"/>
          <p:cNvSpPr/>
          <p:nvPr/>
        </p:nvSpPr>
        <p:spPr>
          <a:xfrm>
            <a:off x="6617889" y="4538064"/>
            <a:ext cx="1776483" cy="379656"/>
          </a:xfrm>
          <a:prstGeom prst="rect">
            <a:avLst/>
          </a:prstGeom>
        </p:spPr>
        <p:txBody>
          <a:bodyPr wrap="square">
            <a:spAutoFit/>
          </a:bodyPr>
          <a:lstStyle/>
          <a:p>
            <a:pPr lvl="0"/>
            <a:r>
              <a:rPr lang="zh-CN" altLang="en-US" sz="1867" b="1" dirty="0">
                <a:solidFill>
                  <a:srgbClr val="404040"/>
                </a:solidFill>
              </a:rPr>
              <a:t>查</a:t>
            </a:r>
            <a:endParaRPr lang="en-US" altLang="zh-CN" sz="1867" b="1" dirty="0">
              <a:solidFill>
                <a:srgbClr val="404040"/>
              </a:solidFill>
            </a:endParaRPr>
          </a:p>
        </p:txBody>
      </p:sp>
      <p:sp>
        <p:nvSpPr>
          <p:cNvPr id="23" name="文本框 8"/>
          <p:cNvSpPr txBox="1"/>
          <p:nvPr/>
        </p:nvSpPr>
        <p:spPr>
          <a:xfrm>
            <a:off x="6617890" y="3842487"/>
            <a:ext cx="5107453" cy="41665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dirty="0">
                <a:solidFill>
                  <a:schemeClr val="accent4">
                    <a:lumMod val="10000"/>
                  </a:schemeClr>
                </a:solidFill>
              </a:rPr>
              <a:t>对初始数据进行描述型统计，便于发现错误数据。</a:t>
            </a:r>
            <a:endParaRPr lang="en-US" altLang="zh-CN" sz="1333" dirty="0">
              <a:solidFill>
                <a:schemeClr val="accent4">
                  <a:lumMod val="10000"/>
                </a:schemeClr>
              </a:solidFill>
            </a:endParaRPr>
          </a:p>
        </p:txBody>
      </p:sp>
      <p:sp>
        <p:nvSpPr>
          <p:cNvPr id="24" name="矩形 23"/>
          <p:cNvSpPr/>
          <p:nvPr/>
        </p:nvSpPr>
        <p:spPr>
          <a:xfrm>
            <a:off x="6617889" y="3524160"/>
            <a:ext cx="1776483" cy="379656"/>
          </a:xfrm>
          <a:prstGeom prst="rect">
            <a:avLst/>
          </a:prstGeom>
        </p:spPr>
        <p:txBody>
          <a:bodyPr wrap="square">
            <a:spAutoFit/>
          </a:bodyPr>
          <a:lstStyle/>
          <a:p>
            <a:pPr lvl="0"/>
            <a:r>
              <a:rPr lang="zh-CN" altLang="en-US" sz="1867" b="1" dirty="0">
                <a:solidFill>
                  <a:srgbClr val="1F1F1F"/>
                </a:solidFill>
              </a:rPr>
              <a:t>改</a:t>
            </a:r>
            <a:endParaRPr lang="en-US" altLang="zh-CN" sz="1867" b="1" dirty="0">
              <a:solidFill>
                <a:srgbClr val="1F1F1F"/>
              </a:solidFill>
            </a:endParaRPr>
          </a:p>
        </p:txBody>
      </p:sp>
      <p:cxnSp>
        <p:nvCxnSpPr>
          <p:cNvPr id="28" name="直线连接符 27"/>
          <p:cNvCxnSpPr/>
          <p:nvPr/>
        </p:nvCxnSpPr>
        <p:spPr>
          <a:xfrm>
            <a:off x="4125694" y="1673583"/>
            <a:ext cx="2362837" cy="0"/>
          </a:xfrm>
          <a:prstGeom prst="line">
            <a:avLst/>
          </a:prstGeom>
          <a:ln w="12700" cmpd="sng">
            <a:solidFill>
              <a:srgbClr val="222732"/>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直线连接符 28"/>
          <p:cNvCxnSpPr/>
          <p:nvPr/>
        </p:nvCxnSpPr>
        <p:spPr>
          <a:xfrm>
            <a:off x="4503787" y="2653131"/>
            <a:ext cx="1984744" cy="0"/>
          </a:xfrm>
          <a:prstGeom prst="line">
            <a:avLst/>
          </a:prstGeom>
          <a:ln w="12700" cmpd="sng">
            <a:solidFill>
              <a:srgbClr val="222732"/>
            </a:solidFill>
            <a:prstDash val="dot"/>
          </a:ln>
          <a:effectLst/>
        </p:spPr>
        <p:style>
          <a:lnRef idx="2">
            <a:schemeClr val="accent1"/>
          </a:lnRef>
          <a:fillRef idx="0">
            <a:schemeClr val="accent1"/>
          </a:fillRef>
          <a:effectRef idx="1">
            <a:schemeClr val="accent1"/>
          </a:effectRef>
          <a:fontRef idx="minor">
            <a:schemeClr val="tx1"/>
          </a:fontRef>
        </p:style>
      </p:cxnSp>
      <p:cxnSp>
        <p:nvCxnSpPr>
          <p:cNvPr id="31" name="直线连接符 30"/>
          <p:cNvCxnSpPr/>
          <p:nvPr/>
        </p:nvCxnSpPr>
        <p:spPr>
          <a:xfrm>
            <a:off x="4125693" y="3746345"/>
            <a:ext cx="2362837" cy="0"/>
          </a:xfrm>
          <a:prstGeom prst="line">
            <a:avLst/>
          </a:prstGeom>
          <a:ln w="12700" cmpd="sng">
            <a:solidFill>
              <a:srgbClr val="222732"/>
            </a:solidFill>
            <a:prstDash val="dot"/>
          </a:ln>
          <a:effectLst/>
        </p:spPr>
        <p:style>
          <a:lnRef idx="2">
            <a:schemeClr val="accent1"/>
          </a:lnRef>
          <a:fillRef idx="0">
            <a:schemeClr val="accent1"/>
          </a:fillRef>
          <a:effectRef idx="1">
            <a:schemeClr val="accent1"/>
          </a:effectRef>
          <a:fontRef idx="minor">
            <a:schemeClr val="tx1"/>
          </a:fontRef>
        </p:style>
      </p:cxnSp>
      <p:cxnSp>
        <p:nvCxnSpPr>
          <p:cNvPr id="32" name="直线连接符 31"/>
          <p:cNvCxnSpPr/>
          <p:nvPr/>
        </p:nvCxnSpPr>
        <p:spPr>
          <a:xfrm>
            <a:off x="3834498" y="4725893"/>
            <a:ext cx="2654032" cy="0"/>
          </a:xfrm>
          <a:prstGeom prst="line">
            <a:avLst/>
          </a:prstGeom>
          <a:ln w="12700" cmpd="sng">
            <a:solidFill>
              <a:srgbClr val="222732"/>
            </a:solidFill>
            <a:prstDash val="dot"/>
          </a:ln>
          <a:effectLst/>
        </p:spPr>
        <p:style>
          <a:lnRef idx="2">
            <a:schemeClr val="accent1"/>
          </a:lnRef>
          <a:fillRef idx="0">
            <a:schemeClr val="accent1"/>
          </a:fillRef>
          <a:effectRef idx="1">
            <a:schemeClr val="accent1"/>
          </a:effectRef>
          <a:fontRef idx="minor">
            <a:schemeClr val="tx1"/>
          </a:fontRef>
        </p:style>
      </p:cxnSp>
      <p:pic>
        <p:nvPicPr>
          <p:cNvPr id="26" name="图片 25">
            <a:extLst>
              <a:ext uri="{FF2B5EF4-FFF2-40B4-BE49-F238E27FC236}">
                <a16:creationId xmlns:a16="http://schemas.microsoft.com/office/drawing/2014/main" id="{65D1A815-01E8-4EF0-8D47-0097F84EBCFB}"/>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7" name="文本框 26">
            <a:extLst>
              <a:ext uri="{FF2B5EF4-FFF2-40B4-BE49-F238E27FC236}">
                <a16:creationId xmlns:a16="http://schemas.microsoft.com/office/drawing/2014/main" id="{AE339C8B-9D79-4701-8B86-51A440526E38}"/>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四、数据处理</a:t>
            </a:r>
            <a:endParaRPr kumimoji="1" lang="zh-CN" altLang="en-US" sz="3600" b="1" dirty="0">
              <a:solidFill>
                <a:srgbClr val="1F1F1F"/>
              </a:solidFill>
              <a:latin typeface="+mn-ea"/>
              <a:cs typeface="微软雅黑"/>
            </a:endParaRPr>
          </a:p>
        </p:txBody>
      </p:sp>
    </p:spTree>
    <p:extLst>
      <p:ext uri="{BB962C8B-B14F-4D97-AF65-F5344CB8AC3E}">
        <p14:creationId xmlns:p14="http://schemas.microsoft.com/office/powerpoint/2010/main" val="11547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2B47D00-9E9A-42BC-9CA8-8DBC61607BF5}"/>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3" name="文本框 22">
            <a:extLst>
              <a:ext uri="{FF2B5EF4-FFF2-40B4-BE49-F238E27FC236}">
                <a16:creationId xmlns:a16="http://schemas.microsoft.com/office/drawing/2014/main" id="{46FB750B-E007-4C7C-BD49-E68269E37F5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四、数据处理</a:t>
            </a:r>
            <a:endParaRPr kumimoji="1" lang="zh-CN" altLang="en-US" sz="3600" b="1" dirty="0">
              <a:solidFill>
                <a:srgbClr val="1F1F1F"/>
              </a:solidFill>
              <a:latin typeface="+mn-ea"/>
              <a:cs typeface="微软雅黑"/>
            </a:endParaRPr>
          </a:p>
        </p:txBody>
      </p:sp>
      <p:sp>
        <p:nvSpPr>
          <p:cNvPr id="2" name="文本框 1">
            <a:extLst>
              <a:ext uri="{FF2B5EF4-FFF2-40B4-BE49-F238E27FC236}">
                <a16:creationId xmlns:a16="http://schemas.microsoft.com/office/drawing/2014/main" id="{486828D5-9C58-4495-A1CB-0692B7905CEE}"/>
              </a:ext>
            </a:extLst>
          </p:cNvPr>
          <p:cNvSpPr txBox="1"/>
          <p:nvPr/>
        </p:nvSpPr>
        <p:spPr>
          <a:xfrm>
            <a:off x="560438" y="1570821"/>
            <a:ext cx="4956349" cy="954107"/>
          </a:xfrm>
          <a:prstGeom prst="rect">
            <a:avLst/>
          </a:prstGeom>
          <a:noFill/>
        </p:spPr>
        <p:txBody>
          <a:bodyPr wrap="square" rtlCol="0">
            <a:spAutoFit/>
          </a:bodyPr>
          <a:lstStyle/>
          <a:p>
            <a:r>
              <a:rPr lang="zh-CN" altLang="zh-CN" sz="2800" b="1" dirty="0"/>
              <a:t> </a:t>
            </a:r>
            <a:r>
              <a:rPr lang="en-US" altLang="zh-CN" sz="2800" b="1" dirty="0"/>
              <a:t>1.</a:t>
            </a:r>
            <a:r>
              <a:rPr lang="zh-CN" altLang="zh-CN" sz="2800" b="1" dirty="0"/>
              <a:t>数据可视化——</a:t>
            </a:r>
            <a:r>
              <a:rPr lang="en-US" altLang="zh-CN" sz="2800" b="1" dirty="0" err="1"/>
              <a:t>matlab</a:t>
            </a:r>
            <a:r>
              <a:rPr lang="zh-CN" altLang="zh-CN" sz="2800" b="1" dirty="0"/>
              <a:t>、</a:t>
            </a:r>
            <a:r>
              <a:rPr lang="en-US" altLang="zh-CN" sz="2800" b="1" dirty="0"/>
              <a:t>R</a:t>
            </a:r>
            <a:r>
              <a:rPr lang="zh-CN" altLang="zh-CN" sz="2800" b="1" dirty="0"/>
              <a:t>、</a:t>
            </a:r>
            <a:r>
              <a:rPr lang="en-US" altLang="zh-CN" sz="2800" b="1" dirty="0"/>
              <a:t>python</a:t>
            </a:r>
            <a:r>
              <a:rPr lang="zh-CN" altLang="zh-CN" sz="2800" b="1" dirty="0"/>
              <a:t>、</a:t>
            </a:r>
            <a:r>
              <a:rPr lang="en-US" altLang="zh-CN" sz="2800" b="1" dirty="0"/>
              <a:t>excel</a:t>
            </a:r>
            <a:endParaRPr lang="zh-CN" altLang="en-US" sz="2800" dirty="0"/>
          </a:p>
        </p:txBody>
      </p:sp>
      <p:pic>
        <p:nvPicPr>
          <p:cNvPr id="8" name="图片 7">
            <a:extLst>
              <a:ext uri="{FF2B5EF4-FFF2-40B4-BE49-F238E27FC236}">
                <a16:creationId xmlns:a16="http://schemas.microsoft.com/office/drawing/2014/main" id="{DD1C340F-D1DE-4163-AC44-05A1133A89B1}"/>
              </a:ext>
            </a:extLst>
          </p:cNvPr>
          <p:cNvPicPr/>
          <p:nvPr/>
        </p:nvPicPr>
        <p:blipFill>
          <a:blip r:embed="rId3"/>
          <a:stretch>
            <a:fillRect/>
          </a:stretch>
        </p:blipFill>
        <p:spPr>
          <a:xfrm>
            <a:off x="6676803" y="465309"/>
            <a:ext cx="4329097" cy="2800597"/>
          </a:xfrm>
          <a:prstGeom prst="rect">
            <a:avLst/>
          </a:prstGeom>
        </p:spPr>
      </p:pic>
      <p:pic>
        <p:nvPicPr>
          <p:cNvPr id="9" name="图片 8">
            <a:extLst>
              <a:ext uri="{FF2B5EF4-FFF2-40B4-BE49-F238E27FC236}">
                <a16:creationId xmlns:a16="http://schemas.microsoft.com/office/drawing/2014/main" id="{5BC2F1FF-CA8E-4E2E-B366-F16029F348D7}"/>
              </a:ext>
            </a:extLst>
          </p:cNvPr>
          <p:cNvPicPr/>
          <p:nvPr/>
        </p:nvPicPr>
        <p:blipFill>
          <a:blip r:embed="rId4"/>
          <a:stretch>
            <a:fillRect/>
          </a:stretch>
        </p:blipFill>
        <p:spPr>
          <a:xfrm>
            <a:off x="6529319" y="3691706"/>
            <a:ext cx="5274310" cy="2876550"/>
          </a:xfrm>
          <a:prstGeom prst="rect">
            <a:avLst/>
          </a:prstGeom>
        </p:spPr>
      </p:pic>
      <p:pic>
        <p:nvPicPr>
          <p:cNvPr id="4" name="图片 3">
            <a:extLst>
              <a:ext uri="{FF2B5EF4-FFF2-40B4-BE49-F238E27FC236}">
                <a16:creationId xmlns:a16="http://schemas.microsoft.com/office/drawing/2014/main" id="{EBB9C473-697D-4AC3-9297-644FA828930E}"/>
              </a:ext>
            </a:extLst>
          </p:cNvPr>
          <p:cNvPicPr>
            <a:picLocks noChangeAspect="1"/>
          </p:cNvPicPr>
          <p:nvPr/>
        </p:nvPicPr>
        <p:blipFill>
          <a:blip r:embed="rId5"/>
          <a:stretch>
            <a:fillRect/>
          </a:stretch>
        </p:blipFill>
        <p:spPr>
          <a:xfrm>
            <a:off x="216397" y="2886075"/>
            <a:ext cx="5995287" cy="2997643"/>
          </a:xfrm>
          <a:prstGeom prst="rect">
            <a:avLst/>
          </a:prstGeom>
        </p:spPr>
      </p:pic>
    </p:spTree>
    <p:extLst>
      <p:ext uri="{BB962C8B-B14F-4D97-AF65-F5344CB8AC3E}">
        <p14:creationId xmlns:p14="http://schemas.microsoft.com/office/powerpoint/2010/main" val="6149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2B47D00-9E9A-42BC-9CA8-8DBC61607BF5}"/>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3" name="文本框 22">
            <a:extLst>
              <a:ext uri="{FF2B5EF4-FFF2-40B4-BE49-F238E27FC236}">
                <a16:creationId xmlns:a16="http://schemas.microsoft.com/office/drawing/2014/main" id="{46FB750B-E007-4C7C-BD49-E68269E37F5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四、数据处理</a:t>
            </a:r>
            <a:endParaRPr kumimoji="1" lang="zh-CN" altLang="en-US" sz="3600" b="1" dirty="0">
              <a:solidFill>
                <a:srgbClr val="1F1F1F"/>
              </a:solidFill>
              <a:latin typeface="+mn-ea"/>
              <a:cs typeface="微软雅黑"/>
            </a:endParaRPr>
          </a:p>
        </p:txBody>
      </p:sp>
      <p:pic>
        <p:nvPicPr>
          <p:cNvPr id="6" name="图片 5">
            <a:extLst>
              <a:ext uri="{FF2B5EF4-FFF2-40B4-BE49-F238E27FC236}">
                <a16:creationId xmlns:a16="http://schemas.microsoft.com/office/drawing/2014/main" id="{CEE8FD58-8DBB-4C01-8DE5-BB1643467809}"/>
              </a:ext>
            </a:extLst>
          </p:cNvPr>
          <p:cNvPicPr/>
          <p:nvPr/>
        </p:nvPicPr>
        <p:blipFill>
          <a:blip r:embed="rId3"/>
          <a:stretch>
            <a:fillRect/>
          </a:stretch>
        </p:blipFill>
        <p:spPr>
          <a:xfrm>
            <a:off x="6096794" y="947091"/>
            <a:ext cx="5274310" cy="2564130"/>
          </a:xfrm>
          <a:prstGeom prst="rect">
            <a:avLst/>
          </a:prstGeom>
        </p:spPr>
      </p:pic>
      <p:pic>
        <p:nvPicPr>
          <p:cNvPr id="8" name="图片 7">
            <a:extLst>
              <a:ext uri="{FF2B5EF4-FFF2-40B4-BE49-F238E27FC236}">
                <a16:creationId xmlns:a16="http://schemas.microsoft.com/office/drawing/2014/main" id="{CAA5BCC9-8CF5-44F6-93E1-A277C7DB2F36}"/>
              </a:ext>
            </a:extLst>
          </p:cNvPr>
          <p:cNvPicPr/>
          <p:nvPr/>
        </p:nvPicPr>
        <p:blipFill>
          <a:blip r:embed="rId4"/>
          <a:stretch>
            <a:fillRect/>
          </a:stretch>
        </p:blipFill>
        <p:spPr>
          <a:xfrm>
            <a:off x="701989" y="947091"/>
            <a:ext cx="5274310" cy="2711768"/>
          </a:xfrm>
          <a:prstGeom prst="rect">
            <a:avLst/>
          </a:prstGeom>
        </p:spPr>
      </p:pic>
      <p:pic>
        <p:nvPicPr>
          <p:cNvPr id="3" name="图片 2">
            <a:extLst>
              <a:ext uri="{FF2B5EF4-FFF2-40B4-BE49-F238E27FC236}">
                <a16:creationId xmlns:a16="http://schemas.microsoft.com/office/drawing/2014/main" id="{98C097C6-1A69-44AE-B502-8857FBF05D36}"/>
              </a:ext>
            </a:extLst>
          </p:cNvPr>
          <p:cNvPicPr>
            <a:picLocks noChangeAspect="1"/>
          </p:cNvPicPr>
          <p:nvPr/>
        </p:nvPicPr>
        <p:blipFill>
          <a:blip r:embed="rId5"/>
          <a:stretch>
            <a:fillRect/>
          </a:stretch>
        </p:blipFill>
        <p:spPr>
          <a:xfrm>
            <a:off x="-1" y="3668718"/>
            <a:ext cx="6214197" cy="2727533"/>
          </a:xfrm>
          <a:prstGeom prst="rect">
            <a:avLst/>
          </a:prstGeom>
        </p:spPr>
      </p:pic>
      <p:pic>
        <p:nvPicPr>
          <p:cNvPr id="11" name="图片 10">
            <a:extLst>
              <a:ext uri="{FF2B5EF4-FFF2-40B4-BE49-F238E27FC236}">
                <a16:creationId xmlns:a16="http://schemas.microsoft.com/office/drawing/2014/main" id="{5E3362B2-EB40-47FD-B2C8-67B8FBE238FD}"/>
              </a:ext>
            </a:extLst>
          </p:cNvPr>
          <p:cNvPicPr/>
          <p:nvPr/>
        </p:nvPicPr>
        <p:blipFill>
          <a:blip r:embed="rId6"/>
          <a:stretch>
            <a:fillRect/>
          </a:stretch>
        </p:blipFill>
        <p:spPr>
          <a:xfrm>
            <a:off x="6096794" y="3512814"/>
            <a:ext cx="5274310" cy="3797300"/>
          </a:xfrm>
          <a:prstGeom prst="rect">
            <a:avLst/>
          </a:prstGeom>
        </p:spPr>
      </p:pic>
    </p:spTree>
    <p:extLst>
      <p:ext uri="{BB962C8B-B14F-4D97-AF65-F5344CB8AC3E}">
        <p14:creationId xmlns:p14="http://schemas.microsoft.com/office/powerpoint/2010/main" val="268416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0C3A9FF-F5B7-4C0F-8222-6DA58D725E46}"/>
              </a:ext>
            </a:extLst>
          </p:cNvPr>
          <p:cNvPicPr>
            <a:picLocks noChangeAspect="1"/>
          </p:cNvPicPr>
          <p:nvPr/>
        </p:nvPicPr>
        <p:blipFill>
          <a:blip r:embed="rId3"/>
          <a:stretch>
            <a:fillRect/>
          </a:stretch>
        </p:blipFill>
        <p:spPr>
          <a:xfrm>
            <a:off x="-1" y="0"/>
            <a:ext cx="1304925" cy="947091"/>
          </a:xfrm>
          <a:prstGeom prst="rect">
            <a:avLst/>
          </a:prstGeom>
        </p:spPr>
      </p:pic>
      <p:sp>
        <p:nvSpPr>
          <p:cNvPr id="7" name="任意多边形 5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5DEBD7FA-A523-4115-8C84-F00DC0423845}"/>
              </a:ext>
            </a:extLst>
          </p:cNvPr>
          <p:cNvSpPr/>
          <p:nvPr/>
        </p:nvSpPr>
        <p:spPr>
          <a:xfrm>
            <a:off x="1555115" y="1061720"/>
            <a:ext cx="4937125" cy="76200"/>
          </a:xfrm>
          <a:custGeom>
            <a:avLst/>
            <a:gdLst>
              <a:gd name="connsiteX0" fmla="*/ 4284617 w 4284617"/>
              <a:gd name="connsiteY0" fmla="*/ 0 h 0"/>
              <a:gd name="connsiteX1" fmla="*/ 0 w 4284617"/>
              <a:gd name="connsiteY1" fmla="*/ 0 h 0"/>
            </a:gdLst>
            <a:ahLst/>
            <a:cxnLst>
              <a:cxn ang="0">
                <a:pos x="connsiteX0" y="connsiteY0"/>
              </a:cxn>
              <a:cxn ang="0">
                <a:pos x="connsiteX1" y="connsiteY1"/>
              </a:cxn>
            </a:cxnLst>
            <a:rect l="l" t="t" r="r" b="b"/>
            <a:pathLst>
              <a:path w="4284617">
                <a:moveTo>
                  <a:pt x="4284617"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任意多边形 5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94A34A6B-8143-4115-B24F-4AFCF3D94E17}"/>
              </a:ext>
            </a:extLst>
          </p:cNvPr>
          <p:cNvSpPr/>
          <p:nvPr/>
        </p:nvSpPr>
        <p:spPr>
          <a:xfrm>
            <a:off x="2409825" y="1784985"/>
            <a:ext cx="3938905" cy="97155"/>
          </a:xfrm>
          <a:custGeom>
            <a:avLst/>
            <a:gdLst>
              <a:gd name="connsiteX0" fmla="*/ 2390503 w 2390503"/>
              <a:gd name="connsiteY0" fmla="*/ 0 h 0"/>
              <a:gd name="connsiteX1" fmla="*/ 0 w 2390503"/>
              <a:gd name="connsiteY1" fmla="*/ 0 h 0"/>
            </a:gdLst>
            <a:ahLst/>
            <a:cxnLst>
              <a:cxn ang="0">
                <a:pos x="connsiteX0" y="connsiteY0"/>
              </a:cxn>
              <a:cxn ang="0">
                <a:pos x="connsiteX1" y="connsiteY1"/>
              </a:cxn>
            </a:cxnLst>
            <a:rect l="l" t="t" r="r" b="b"/>
            <a:pathLst>
              <a:path w="2390503">
                <a:moveTo>
                  <a:pt x="2390503"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任意多边形 5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E3868F2B-8FF6-4C72-AF98-E81A27E0CAD0}"/>
              </a:ext>
            </a:extLst>
          </p:cNvPr>
          <p:cNvSpPr/>
          <p:nvPr/>
        </p:nvSpPr>
        <p:spPr>
          <a:xfrm>
            <a:off x="2479558" y="2619919"/>
            <a:ext cx="3735978" cy="0"/>
          </a:xfrm>
          <a:custGeom>
            <a:avLst/>
            <a:gdLst>
              <a:gd name="connsiteX0" fmla="*/ 3735978 w 3735978"/>
              <a:gd name="connsiteY0" fmla="*/ 0 h 0"/>
              <a:gd name="connsiteX1" fmla="*/ 0 w 3735978"/>
              <a:gd name="connsiteY1" fmla="*/ 0 h 0"/>
            </a:gdLst>
            <a:ahLst/>
            <a:cxnLst>
              <a:cxn ang="0">
                <a:pos x="connsiteX0" y="connsiteY0"/>
              </a:cxn>
              <a:cxn ang="0">
                <a:pos x="connsiteX1" y="connsiteY1"/>
              </a:cxn>
            </a:cxnLst>
            <a:rect l="l" t="t" r="r" b="b"/>
            <a:pathLst>
              <a:path w="3735978">
                <a:moveTo>
                  <a:pt x="3735978"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任意多边形 6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36301C16-6B45-41B3-B26B-8DFEF0CF063B}"/>
              </a:ext>
            </a:extLst>
          </p:cNvPr>
          <p:cNvSpPr/>
          <p:nvPr/>
        </p:nvSpPr>
        <p:spPr>
          <a:xfrm>
            <a:off x="2637427" y="3369764"/>
            <a:ext cx="3866606" cy="0"/>
          </a:xfrm>
          <a:custGeom>
            <a:avLst/>
            <a:gdLst>
              <a:gd name="connsiteX0" fmla="*/ 3866606 w 3866606"/>
              <a:gd name="connsiteY0" fmla="*/ 0 h 0"/>
              <a:gd name="connsiteX1" fmla="*/ 0 w 3866606"/>
              <a:gd name="connsiteY1" fmla="*/ 0 h 0"/>
            </a:gdLst>
            <a:ahLst/>
            <a:cxnLst>
              <a:cxn ang="0">
                <a:pos x="connsiteX0" y="connsiteY0"/>
              </a:cxn>
              <a:cxn ang="0">
                <a:pos x="connsiteX1" y="connsiteY1"/>
              </a:cxn>
            </a:cxnLst>
            <a:rect l="l" t="t" r="r" b="b"/>
            <a:pathLst>
              <a:path w="3866606">
                <a:moveTo>
                  <a:pt x="3866606"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Freeform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C80A805F-5809-4D63-85D2-A0620BC29C24}"/>
              </a:ext>
            </a:extLst>
          </p:cNvPr>
          <p:cNvSpPr/>
          <p:nvPr/>
        </p:nvSpPr>
        <p:spPr bwMode="auto">
          <a:xfrm>
            <a:off x="297498" y="966519"/>
            <a:ext cx="4421188" cy="5516563"/>
          </a:xfrm>
          <a:custGeom>
            <a:avLst/>
            <a:gdLst>
              <a:gd name="T0" fmla="*/ 64 w 955"/>
              <a:gd name="T1" fmla="*/ 121 h 1192"/>
              <a:gd name="T2" fmla="*/ 243 w 955"/>
              <a:gd name="T3" fmla="*/ 193 h 1192"/>
              <a:gd name="T4" fmla="*/ 435 w 955"/>
              <a:gd name="T5" fmla="*/ 276 h 1192"/>
              <a:gd name="T6" fmla="*/ 246 w 955"/>
              <a:gd name="T7" fmla="*/ 30 h 1192"/>
              <a:gd name="T8" fmla="*/ 496 w 955"/>
              <a:gd name="T9" fmla="*/ 306 h 1192"/>
              <a:gd name="T10" fmla="*/ 633 w 955"/>
              <a:gd name="T11" fmla="*/ 195 h 1192"/>
              <a:gd name="T12" fmla="*/ 514 w 955"/>
              <a:gd name="T13" fmla="*/ 577 h 1192"/>
              <a:gd name="T14" fmla="*/ 799 w 955"/>
              <a:gd name="T15" fmla="*/ 345 h 1192"/>
              <a:gd name="T16" fmla="*/ 799 w 955"/>
              <a:gd name="T17" fmla="*/ 170 h 1192"/>
              <a:gd name="T18" fmla="*/ 798 w 955"/>
              <a:gd name="T19" fmla="*/ 389 h 1192"/>
              <a:gd name="T20" fmla="*/ 955 w 955"/>
              <a:gd name="T21" fmla="*/ 379 h 1192"/>
              <a:gd name="T22" fmla="*/ 643 w 955"/>
              <a:gd name="T23" fmla="*/ 600 h 1192"/>
              <a:gd name="T24" fmla="*/ 955 w 955"/>
              <a:gd name="T25" fmla="*/ 612 h 1192"/>
              <a:gd name="T26" fmla="*/ 532 w 955"/>
              <a:gd name="T27" fmla="*/ 849 h 1192"/>
              <a:gd name="T28" fmla="*/ 546 w 955"/>
              <a:gd name="T29" fmla="*/ 1192 h 1192"/>
              <a:gd name="T30" fmla="*/ 414 w 955"/>
              <a:gd name="T31" fmla="*/ 1192 h 1192"/>
              <a:gd name="T32" fmla="*/ 384 w 955"/>
              <a:gd name="T33" fmla="*/ 849 h 1192"/>
              <a:gd name="T34" fmla="*/ 114 w 955"/>
              <a:gd name="T35" fmla="*/ 877 h 1192"/>
              <a:gd name="T36" fmla="*/ 414 w 955"/>
              <a:gd name="T37" fmla="*/ 836 h 1192"/>
              <a:gd name="T38" fmla="*/ 0 w 955"/>
              <a:gd name="T39" fmla="*/ 556 h 1192"/>
              <a:gd name="T40" fmla="*/ 201 w 955"/>
              <a:gd name="T41" fmla="*/ 557 h 1192"/>
              <a:gd name="T42" fmla="*/ 194 w 955"/>
              <a:gd name="T43" fmla="*/ 388 h 1192"/>
              <a:gd name="T44" fmla="*/ 281 w 955"/>
              <a:gd name="T45" fmla="*/ 590 h 1192"/>
              <a:gd name="T46" fmla="*/ 420 w 955"/>
              <a:gd name="T47" fmla="*/ 701 h 1192"/>
              <a:gd name="T48" fmla="*/ 416 w 955"/>
              <a:gd name="T49" fmla="*/ 375 h 1192"/>
              <a:gd name="T50" fmla="*/ 278 w 955"/>
              <a:gd name="T51" fmla="*/ 240 h 1192"/>
              <a:gd name="T52" fmla="*/ 64 w 955"/>
              <a:gd name="T53" fmla="*/ 121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5" h="1192">
                <a:moveTo>
                  <a:pt x="64" y="121"/>
                </a:moveTo>
                <a:cubicBezTo>
                  <a:pt x="64" y="121"/>
                  <a:pt x="148" y="207"/>
                  <a:pt x="243" y="193"/>
                </a:cubicBezTo>
                <a:cubicBezTo>
                  <a:pt x="338" y="180"/>
                  <a:pt x="412" y="220"/>
                  <a:pt x="435" y="276"/>
                </a:cubicBezTo>
                <a:cubicBezTo>
                  <a:pt x="435" y="276"/>
                  <a:pt x="439" y="43"/>
                  <a:pt x="246" y="30"/>
                </a:cubicBezTo>
                <a:cubicBezTo>
                  <a:pt x="246" y="30"/>
                  <a:pt x="440" y="0"/>
                  <a:pt x="496" y="306"/>
                </a:cubicBezTo>
                <a:cubicBezTo>
                  <a:pt x="496" y="306"/>
                  <a:pt x="559" y="184"/>
                  <a:pt x="633" y="195"/>
                </a:cubicBezTo>
                <a:cubicBezTo>
                  <a:pt x="633" y="195"/>
                  <a:pt x="454" y="324"/>
                  <a:pt x="514" y="577"/>
                </a:cubicBezTo>
                <a:cubicBezTo>
                  <a:pt x="514" y="577"/>
                  <a:pt x="775" y="434"/>
                  <a:pt x="799" y="345"/>
                </a:cubicBezTo>
                <a:cubicBezTo>
                  <a:pt x="823" y="256"/>
                  <a:pt x="799" y="170"/>
                  <a:pt x="799" y="170"/>
                </a:cubicBezTo>
                <a:cubicBezTo>
                  <a:pt x="799" y="170"/>
                  <a:pt x="870" y="263"/>
                  <a:pt x="798" y="389"/>
                </a:cubicBezTo>
                <a:cubicBezTo>
                  <a:pt x="798" y="389"/>
                  <a:pt x="887" y="348"/>
                  <a:pt x="955" y="379"/>
                </a:cubicBezTo>
                <a:cubicBezTo>
                  <a:pt x="955" y="379"/>
                  <a:pt x="719" y="403"/>
                  <a:pt x="643" y="600"/>
                </a:cubicBezTo>
                <a:cubicBezTo>
                  <a:pt x="643" y="600"/>
                  <a:pt x="826" y="535"/>
                  <a:pt x="955" y="612"/>
                </a:cubicBezTo>
                <a:cubicBezTo>
                  <a:pt x="955" y="612"/>
                  <a:pt x="548" y="490"/>
                  <a:pt x="532" y="849"/>
                </a:cubicBezTo>
                <a:cubicBezTo>
                  <a:pt x="546" y="1192"/>
                  <a:pt x="546" y="1192"/>
                  <a:pt x="546" y="1192"/>
                </a:cubicBezTo>
                <a:cubicBezTo>
                  <a:pt x="414" y="1192"/>
                  <a:pt x="414" y="1192"/>
                  <a:pt x="414" y="1192"/>
                </a:cubicBezTo>
                <a:cubicBezTo>
                  <a:pt x="414" y="1192"/>
                  <a:pt x="497" y="1062"/>
                  <a:pt x="384" y="849"/>
                </a:cubicBezTo>
                <a:cubicBezTo>
                  <a:pt x="293" y="794"/>
                  <a:pt x="157" y="839"/>
                  <a:pt x="114" y="877"/>
                </a:cubicBezTo>
                <a:cubicBezTo>
                  <a:pt x="114" y="877"/>
                  <a:pt x="244" y="739"/>
                  <a:pt x="414" y="836"/>
                </a:cubicBezTo>
                <a:cubicBezTo>
                  <a:pt x="414" y="836"/>
                  <a:pt x="283" y="494"/>
                  <a:pt x="0" y="556"/>
                </a:cubicBezTo>
                <a:cubicBezTo>
                  <a:pt x="0" y="556"/>
                  <a:pt x="104" y="510"/>
                  <a:pt x="201" y="557"/>
                </a:cubicBezTo>
                <a:cubicBezTo>
                  <a:pt x="201" y="557"/>
                  <a:pt x="148" y="430"/>
                  <a:pt x="194" y="388"/>
                </a:cubicBezTo>
                <a:cubicBezTo>
                  <a:pt x="194" y="388"/>
                  <a:pt x="169" y="527"/>
                  <a:pt x="281" y="590"/>
                </a:cubicBezTo>
                <a:cubicBezTo>
                  <a:pt x="393" y="653"/>
                  <a:pt x="420" y="701"/>
                  <a:pt x="420" y="701"/>
                </a:cubicBezTo>
                <a:cubicBezTo>
                  <a:pt x="420" y="701"/>
                  <a:pt x="455" y="505"/>
                  <a:pt x="416" y="375"/>
                </a:cubicBezTo>
                <a:cubicBezTo>
                  <a:pt x="390" y="288"/>
                  <a:pt x="362" y="245"/>
                  <a:pt x="278" y="240"/>
                </a:cubicBezTo>
                <a:cubicBezTo>
                  <a:pt x="194" y="235"/>
                  <a:pt x="73" y="160"/>
                  <a:pt x="64" y="121"/>
                </a:cubicBezTo>
                <a:close/>
              </a:path>
            </a:pathLst>
          </a:custGeom>
          <a:solidFill>
            <a:schemeClr val="bg1"/>
          </a:solidFill>
          <a:ln w="19050" cap="flat">
            <a:noFill/>
            <a:prstDash val="solid"/>
            <a:miter lim="800000"/>
          </a:ln>
          <a:effectLst>
            <a:outerShdw blurRad="50800" dist="25400" dir="2700000" algn="tl" rotWithShape="0">
              <a:prstClr val="black">
                <a:alpha val="20000"/>
              </a:prstClr>
            </a:outerShdw>
          </a:effectLst>
        </p:spPr>
        <p:txBody>
          <a:bodyPr vert="horz" wrap="square" lIns="91440" tIns="45720" rIns="91440" bIns="45720" numCol="1" anchor="t" anchorCtr="0" compatLnSpc="1"/>
          <a:lstStyle/>
          <a:p>
            <a:endParaRPr lang="zh-CN" altLang="en-US">
              <a:solidFill>
                <a:schemeClr val="bg1"/>
              </a:solidFill>
            </a:endParaRPr>
          </a:p>
        </p:txBody>
      </p:sp>
      <p:sp>
        <p:nvSpPr>
          <p:cNvPr id="14" name="椭圆 1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806B38E7-F5A4-4E05-892B-2FD2729D9421}"/>
              </a:ext>
            </a:extLst>
          </p:cNvPr>
          <p:cNvSpPr/>
          <p:nvPr/>
        </p:nvSpPr>
        <p:spPr>
          <a:xfrm>
            <a:off x="5892075" y="1531400"/>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5" name="椭圆 1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A97DCECD-D01B-4CCA-94FC-BFD63676E329}"/>
              </a:ext>
            </a:extLst>
          </p:cNvPr>
          <p:cNvSpPr/>
          <p:nvPr/>
        </p:nvSpPr>
        <p:spPr>
          <a:xfrm>
            <a:off x="5915570" y="834984"/>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6" name="椭圆 1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BDC6C7E4-119F-4A0F-A0B5-0D0C28BDCE35}"/>
              </a:ext>
            </a:extLst>
          </p:cNvPr>
          <p:cNvSpPr/>
          <p:nvPr/>
        </p:nvSpPr>
        <p:spPr>
          <a:xfrm>
            <a:off x="5915570" y="2323701"/>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7" name="椭圆 1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08944A93-505B-4C37-B30D-C07F3C3357CC}"/>
              </a:ext>
            </a:extLst>
          </p:cNvPr>
          <p:cNvSpPr/>
          <p:nvPr/>
        </p:nvSpPr>
        <p:spPr>
          <a:xfrm>
            <a:off x="5914300" y="3089966"/>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18" name="矩形 1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8C582767-E38B-48F3-920B-FEAE29180C2F}"/>
              </a:ext>
            </a:extLst>
          </p:cNvPr>
          <p:cNvSpPr/>
          <p:nvPr/>
        </p:nvSpPr>
        <p:spPr>
          <a:xfrm>
            <a:off x="6915350" y="1008539"/>
            <a:ext cx="4139819" cy="337185"/>
          </a:xfrm>
          <a:prstGeom prst="rect">
            <a:avLst/>
          </a:prstGeom>
        </p:spPr>
        <p:txBody>
          <a:bodyPr wrap="square">
            <a:spAutoFit/>
          </a:bodyPr>
          <a:lstStyle/>
          <a:p>
            <a:r>
              <a:rPr lang="zh-CN" altLang="en-US" sz="1600" dirty="0" err="1">
                <a:solidFill>
                  <a:schemeClr val="bg1"/>
                </a:solidFill>
                <a:latin typeface="+mj-lt"/>
                <a:ea typeface="+mj-ea"/>
                <a:cs typeface="Segoe UI Semilight" panose="020B0402040204020203" pitchFamily="34" charset="0"/>
              </a:rPr>
              <a:t>刘雨辰</a:t>
            </a:r>
          </a:p>
        </p:txBody>
      </p:sp>
      <p:sp>
        <p:nvSpPr>
          <p:cNvPr id="19" name="文本框 1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53962E28-1B12-49F0-86EB-B4721F6897D9}"/>
              </a:ext>
            </a:extLst>
          </p:cNvPr>
          <p:cNvSpPr txBox="1"/>
          <p:nvPr/>
        </p:nvSpPr>
        <p:spPr>
          <a:xfrm>
            <a:off x="6915350" y="712310"/>
            <a:ext cx="2266967" cy="400110"/>
          </a:xfrm>
          <a:prstGeom prst="rect">
            <a:avLst/>
          </a:prstGeom>
          <a:noFill/>
        </p:spPr>
        <p:txBody>
          <a:bodyPr wrap="none" rtlCol="0">
            <a:spAutoFit/>
          </a:bodyPr>
          <a:lstStyle/>
          <a:p>
            <a:r>
              <a:rPr lang="en-US" sz="2000" b="1" dirty="0">
                <a:solidFill>
                  <a:schemeClr val="bg1"/>
                </a:solidFill>
                <a:latin typeface="+mj-lt"/>
              </a:rPr>
              <a:t>Project manager</a:t>
            </a:r>
          </a:p>
        </p:txBody>
      </p:sp>
      <p:sp>
        <p:nvSpPr>
          <p:cNvPr id="20" name="矩形 1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F0773FDC-8615-437A-A59F-0913DABB7EC8}"/>
              </a:ext>
            </a:extLst>
          </p:cNvPr>
          <p:cNvSpPr/>
          <p:nvPr/>
        </p:nvSpPr>
        <p:spPr>
          <a:xfrm>
            <a:off x="6891855" y="1785903"/>
            <a:ext cx="4139819" cy="337185"/>
          </a:xfrm>
          <a:prstGeom prst="rect">
            <a:avLst/>
          </a:prstGeom>
        </p:spPr>
        <p:txBody>
          <a:bodyPr wrap="square">
            <a:spAutoFit/>
          </a:bodyPr>
          <a:lstStyle/>
          <a:p>
            <a:r>
              <a:rPr lang="zh-CN" altLang="en-US" sz="1600" dirty="0" err="1">
                <a:solidFill>
                  <a:schemeClr val="bg1"/>
                </a:solidFill>
                <a:latin typeface="+mj-lt"/>
                <a:ea typeface="+mj-ea"/>
                <a:cs typeface="Segoe UI Semilight" panose="020B0402040204020203" pitchFamily="34" charset="0"/>
              </a:rPr>
              <a:t>吴文俊</a:t>
            </a:r>
          </a:p>
        </p:txBody>
      </p:sp>
      <p:sp>
        <p:nvSpPr>
          <p:cNvPr id="21" name="文本框 2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3DF28516-B715-444A-AF4C-32072C154D77}"/>
              </a:ext>
            </a:extLst>
          </p:cNvPr>
          <p:cNvSpPr txBox="1"/>
          <p:nvPr/>
        </p:nvSpPr>
        <p:spPr>
          <a:xfrm>
            <a:off x="6891855" y="1438874"/>
            <a:ext cx="1885453" cy="400110"/>
          </a:xfrm>
          <a:prstGeom prst="rect">
            <a:avLst/>
          </a:prstGeom>
          <a:noFill/>
        </p:spPr>
        <p:txBody>
          <a:bodyPr wrap="none" rtlCol="0">
            <a:spAutoFit/>
          </a:bodyPr>
          <a:lstStyle/>
          <a:p>
            <a:r>
              <a:rPr lang="en-US" sz="2000" b="1" dirty="0">
                <a:solidFill>
                  <a:schemeClr val="bg1"/>
                </a:solidFill>
                <a:latin typeface="+mj-lt"/>
              </a:rPr>
              <a:t>Project owner</a:t>
            </a:r>
          </a:p>
        </p:txBody>
      </p:sp>
      <p:sp>
        <p:nvSpPr>
          <p:cNvPr id="22" name="矩形 2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5E6C5F6B-0057-46D6-ABD8-3D745CC27D10}"/>
              </a:ext>
            </a:extLst>
          </p:cNvPr>
          <p:cNvSpPr/>
          <p:nvPr/>
        </p:nvSpPr>
        <p:spPr>
          <a:xfrm>
            <a:off x="6915350" y="2539802"/>
            <a:ext cx="4139819" cy="337185"/>
          </a:xfrm>
          <a:prstGeom prst="rect">
            <a:avLst/>
          </a:prstGeom>
        </p:spPr>
        <p:txBody>
          <a:bodyPr wrap="square">
            <a:spAutoFit/>
          </a:bodyPr>
          <a:lstStyle/>
          <a:p>
            <a:r>
              <a:rPr lang="zh-CN" altLang="en-US" sz="1600" dirty="0" err="1">
                <a:solidFill>
                  <a:schemeClr val="bg1"/>
                </a:solidFill>
                <a:latin typeface="+mj-lt"/>
                <a:ea typeface="+mj-ea"/>
                <a:cs typeface="Segoe UI Semilight" panose="020B0402040204020203" pitchFamily="34" charset="0"/>
              </a:rPr>
              <a:t>闫超然，张伟</a:t>
            </a:r>
          </a:p>
        </p:txBody>
      </p:sp>
      <p:sp>
        <p:nvSpPr>
          <p:cNvPr id="23" name="文本框 2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92CFFB19-DCDF-43CD-9A07-9E2842939F3C}"/>
              </a:ext>
            </a:extLst>
          </p:cNvPr>
          <p:cNvSpPr txBox="1"/>
          <p:nvPr/>
        </p:nvSpPr>
        <p:spPr>
          <a:xfrm>
            <a:off x="6915350" y="2243573"/>
            <a:ext cx="1314784" cy="400110"/>
          </a:xfrm>
          <a:prstGeom prst="rect">
            <a:avLst/>
          </a:prstGeom>
          <a:noFill/>
        </p:spPr>
        <p:txBody>
          <a:bodyPr wrap="none" rtlCol="0">
            <a:spAutoFit/>
          </a:bodyPr>
          <a:lstStyle/>
          <a:p>
            <a:r>
              <a:rPr lang="en-US" sz="2000" b="1" dirty="0">
                <a:solidFill>
                  <a:schemeClr val="bg1"/>
                </a:solidFill>
                <a:latin typeface="+mj-lt"/>
              </a:rPr>
              <a:t>Architect</a:t>
            </a:r>
          </a:p>
        </p:txBody>
      </p:sp>
      <p:sp>
        <p:nvSpPr>
          <p:cNvPr id="24" name="矩形 2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4C98C326-C9E8-4988-8D94-A922B347CC59}"/>
              </a:ext>
            </a:extLst>
          </p:cNvPr>
          <p:cNvSpPr/>
          <p:nvPr/>
        </p:nvSpPr>
        <p:spPr>
          <a:xfrm>
            <a:off x="6913880" y="3351530"/>
            <a:ext cx="1490345" cy="337185"/>
          </a:xfrm>
          <a:prstGeom prst="rect">
            <a:avLst/>
          </a:prstGeom>
        </p:spPr>
        <p:txBody>
          <a:bodyPr wrap="square">
            <a:spAutoFit/>
          </a:bodyPr>
          <a:lstStyle/>
          <a:p>
            <a:r>
              <a:rPr lang="zh-CN" altLang="en-US" sz="1600" dirty="0" err="1">
                <a:solidFill>
                  <a:schemeClr val="bg1"/>
                </a:solidFill>
                <a:latin typeface="+mj-lt"/>
                <a:ea typeface="+mj-ea"/>
                <a:cs typeface="Segoe UI Semilight" panose="020B0402040204020203" pitchFamily="34" charset="0"/>
              </a:rPr>
              <a:t>刘雨辰</a:t>
            </a:r>
          </a:p>
        </p:txBody>
      </p:sp>
      <p:sp>
        <p:nvSpPr>
          <p:cNvPr id="25" name="文本框 24"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271CF67E-EF52-4624-9569-B7B385E760AD}"/>
              </a:ext>
            </a:extLst>
          </p:cNvPr>
          <p:cNvSpPr txBox="1"/>
          <p:nvPr/>
        </p:nvSpPr>
        <p:spPr>
          <a:xfrm>
            <a:off x="6914080" y="3019667"/>
            <a:ext cx="2011680" cy="398780"/>
          </a:xfrm>
          <a:prstGeom prst="rect">
            <a:avLst/>
          </a:prstGeom>
          <a:noFill/>
        </p:spPr>
        <p:txBody>
          <a:bodyPr wrap="none" rtlCol="0">
            <a:spAutoFit/>
          </a:bodyPr>
          <a:lstStyle/>
          <a:p>
            <a:r>
              <a:rPr lang="en-US" sz="2000" b="1" dirty="0">
                <a:solidFill>
                  <a:schemeClr val="bg1"/>
                </a:solidFill>
                <a:latin typeface="+mj-lt"/>
              </a:rPr>
              <a:t>Scrum master	</a:t>
            </a:r>
          </a:p>
        </p:txBody>
      </p:sp>
      <p:sp>
        <p:nvSpPr>
          <p:cNvPr id="26" name="Freeform 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0DA80E75-772B-440E-8F0D-41D5EB6C6A21}"/>
              </a:ext>
            </a:extLst>
          </p:cNvPr>
          <p:cNvSpPr>
            <a:spLocks noEditPoints="1"/>
          </p:cNvSpPr>
          <p:nvPr/>
        </p:nvSpPr>
        <p:spPr bwMode="auto">
          <a:xfrm>
            <a:off x="6042509" y="3236988"/>
            <a:ext cx="328613" cy="339726"/>
          </a:xfrm>
          <a:custGeom>
            <a:avLst/>
            <a:gdLst>
              <a:gd name="T0" fmla="*/ 100 w 287"/>
              <a:gd name="T1" fmla="*/ 275 h 294"/>
              <a:gd name="T2" fmla="*/ 17 w 287"/>
              <a:gd name="T3" fmla="*/ 78 h 294"/>
              <a:gd name="T4" fmla="*/ 33 w 287"/>
              <a:gd name="T5" fmla="*/ 75 h 294"/>
              <a:gd name="T6" fmla="*/ 106 w 287"/>
              <a:gd name="T7" fmla="*/ 147 h 294"/>
              <a:gd name="T8" fmla="*/ 158 w 287"/>
              <a:gd name="T9" fmla="*/ 99 h 294"/>
              <a:gd name="T10" fmla="*/ 189 w 287"/>
              <a:gd name="T11" fmla="*/ 68 h 294"/>
              <a:gd name="T12" fmla="*/ 211 w 287"/>
              <a:gd name="T13" fmla="*/ 77 h 294"/>
              <a:gd name="T14" fmla="*/ 211 w 287"/>
              <a:gd name="T15" fmla="*/ 121 h 294"/>
              <a:gd name="T16" fmla="*/ 175 w 287"/>
              <a:gd name="T17" fmla="*/ 126 h 294"/>
              <a:gd name="T18" fmla="*/ 218 w 287"/>
              <a:gd name="T19" fmla="*/ 260 h 294"/>
              <a:gd name="T20" fmla="*/ 215 w 287"/>
              <a:gd name="T21" fmla="*/ 276 h 294"/>
              <a:gd name="T22" fmla="*/ 146 w 287"/>
              <a:gd name="T23" fmla="*/ 26 h 294"/>
              <a:gd name="T24" fmla="*/ 140 w 287"/>
              <a:gd name="T25" fmla="*/ 16 h 294"/>
              <a:gd name="T26" fmla="*/ 192 w 287"/>
              <a:gd name="T27" fmla="*/ 0 h 294"/>
              <a:gd name="T28" fmla="*/ 280 w 287"/>
              <a:gd name="T29" fmla="*/ 59 h 294"/>
              <a:gd name="T30" fmla="*/ 278 w 287"/>
              <a:gd name="T31" fmla="*/ 136 h 294"/>
              <a:gd name="T32" fmla="*/ 264 w 287"/>
              <a:gd name="T33" fmla="*/ 150 h 294"/>
              <a:gd name="T34" fmla="*/ 268 w 287"/>
              <a:gd name="T35" fmla="*/ 131 h 294"/>
              <a:gd name="T36" fmla="*/ 269 w 287"/>
              <a:gd name="T37" fmla="*/ 64 h 294"/>
              <a:gd name="T38" fmla="*/ 192 w 287"/>
              <a:gd name="T39" fmla="*/ 12 h 294"/>
              <a:gd name="T40" fmla="*/ 175 w 287"/>
              <a:gd name="T41" fmla="*/ 56 h 294"/>
              <a:gd name="T42" fmla="*/ 167 w 287"/>
              <a:gd name="T43" fmla="*/ 53 h 294"/>
              <a:gd name="T44" fmla="*/ 175 w 287"/>
              <a:gd name="T45" fmla="*/ 43 h 294"/>
              <a:gd name="T46" fmla="*/ 186 w 287"/>
              <a:gd name="T47" fmla="*/ 41 h 294"/>
              <a:gd name="T48" fmla="*/ 213 w 287"/>
              <a:gd name="T49" fmla="*/ 45 h 294"/>
              <a:gd name="T50" fmla="*/ 243 w 287"/>
              <a:gd name="T51" fmla="*/ 75 h 294"/>
              <a:gd name="T52" fmla="*/ 244 w 287"/>
              <a:gd name="T53" fmla="*/ 112 h 294"/>
              <a:gd name="T54" fmla="*/ 235 w 287"/>
              <a:gd name="T55" fmla="*/ 121 h 294"/>
              <a:gd name="T56" fmla="*/ 232 w 287"/>
              <a:gd name="T57" fmla="*/ 80 h 294"/>
              <a:gd name="T58" fmla="*/ 222 w 287"/>
              <a:gd name="T59" fmla="*/ 65 h 294"/>
              <a:gd name="T60" fmla="*/ 192 w 287"/>
              <a:gd name="T61" fmla="*/ 53 h 294"/>
              <a:gd name="T62" fmla="*/ 187 w 287"/>
              <a:gd name="T63" fmla="*/ 53 h 294"/>
              <a:gd name="T64" fmla="*/ 189 w 287"/>
              <a:gd name="T65" fmla="*/ 80 h 294"/>
              <a:gd name="T66" fmla="*/ 175 w 287"/>
              <a:gd name="T67" fmla="*/ 85 h 294"/>
              <a:gd name="T68" fmla="*/ 175 w 287"/>
              <a:gd name="T69" fmla="*/ 112 h 294"/>
              <a:gd name="T70" fmla="*/ 202 w 287"/>
              <a:gd name="T71" fmla="*/ 112 h 294"/>
              <a:gd name="T72" fmla="*/ 202 w 287"/>
              <a:gd name="T73" fmla="*/ 85 h 294"/>
              <a:gd name="T74" fmla="*/ 114 w 287"/>
              <a:gd name="T75" fmla="*/ 156 h 294"/>
              <a:gd name="T76" fmla="*/ 132 w 287"/>
              <a:gd name="T77" fmla="*/ 174 h 294"/>
              <a:gd name="T78" fmla="*/ 114 w 287"/>
              <a:gd name="T79" fmla="*/ 156 h 294"/>
              <a:gd name="T80" fmla="*/ 108 w 287"/>
              <a:gd name="T81" fmla="*/ 257 h 294"/>
              <a:gd name="T82" fmla="*/ 30 w 287"/>
              <a:gd name="T83" fmla="*/ 100 h 294"/>
              <a:gd name="T84" fmla="*/ 108 w 287"/>
              <a:gd name="T85" fmla="*/ 25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7" h="294">
                <a:moveTo>
                  <a:pt x="215" y="276"/>
                </a:moveTo>
                <a:cubicBezTo>
                  <a:pt x="175" y="294"/>
                  <a:pt x="135" y="291"/>
                  <a:pt x="100" y="275"/>
                </a:cubicBezTo>
                <a:cubicBezTo>
                  <a:pt x="64" y="259"/>
                  <a:pt x="34" y="229"/>
                  <a:pt x="18" y="193"/>
                </a:cubicBezTo>
                <a:cubicBezTo>
                  <a:pt x="2" y="158"/>
                  <a:pt x="0" y="117"/>
                  <a:pt x="17" y="78"/>
                </a:cubicBezTo>
                <a:cubicBezTo>
                  <a:pt x="19" y="73"/>
                  <a:pt x="25" y="71"/>
                  <a:pt x="30" y="73"/>
                </a:cubicBezTo>
                <a:cubicBezTo>
                  <a:pt x="31" y="73"/>
                  <a:pt x="32" y="74"/>
                  <a:pt x="33" y="75"/>
                </a:cubicBezTo>
                <a:cubicBezTo>
                  <a:pt x="33" y="75"/>
                  <a:pt x="33" y="75"/>
                  <a:pt x="33" y="75"/>
                </a:cubicBezTo>
                <a:cubicBezTo>
                  <a:pt x="106" y="147"/>
                  <a:pt x="106" y="147"/>
                  <a:pt x="106" y="147"/>
                </a:cubicBezTo>
                <a:cubicBezTo>
                  <a:pt x="161" y="113"/>
                  <a:pt x="161" y="113"/>
                  <a:pt x="161" y="113"/>
                </a:cubicBezTo>
                <a:cubicBezTo>
                  <a:pt x="159" y="109"/>
                  <a:pt x="158" y="104"/>
                  <a:pt x="158" y="99"/>
                </a:cubicBezTo>
                <a:cubicBezTo>
                  <a:pt x="158" y="91"/>
                  <a:pt x="161" y="83"/>
                  <a:pt x="167" y="77"/>
                </a:cubicBezTo>
                <a:cubicBezTo>
                  <a:pt x="173" y="71"/>
                  <a:pt x="181" y="68"/>
                  <a:pt x="189" y="68"/>
                </a:cubicBezTo>
                <a:cubicBezTo>
                  <a:pt x="189" y="68"/>
                  <a:pt x="189" y="68"/>
                  <a:pt x="189" y="68"/>
                </a:cubicBezTo>
                <a:cubicBezTo>
                  <a:pt x="197" y="68"/>
                  <a:pt x="205" y="71"/>
                  <a:pt x="211" y="77"/>
                </a:cubicBezTo>
                <a:cubicBezTo>
                  <a:pt x="217" y="83"/>
                  <a:pt x="220" y="91"/>
                  <a:pt x="220" y="99"/>
                </a:cubicBezTo>
                <a:cubicBezTo>
                  <a:pt x="220" y="107"/>
                  <a:pt x="217" y="115"/>
                  <a:pt x="211" y="121"/>
                </a:cubicBezTo>
                <a:cubicBezTo>
                  <a:pt x="205" y="127"/>
                  <a:pt x="197" y="130"/>
                  <a:pt x="189" y="130"/>
                </a:cubicBezTo>
                <a:cubicBezTo>
                  <a:pt x="184" y="130"/>
                  <a:pt x="179" y="129"/>
                  <a:pt x="175" y="126"/>
                </a:cubicBezTo>
                <a:cubicBezTo>
                  <a:pt x="140" y="182"/>
                  <a:pt x="140" y="182"/>
                  <a:pt x="140" y="182"/>
                </a:cubicBezTo>
                <a:cubicBezTo>
                  <a:pt x="218" y="260"/>
                  <a:pt x="218" y="260"/>
                  <a:pt x="218" y="260"/>
                </a:cubicBezTo>
                <a:cubicBezTo>
                  <a:pt x="222" y="264"/>
                  <a:pt x="222" y="270"/>
                  <a:pt x="218" y="274"/>
                </a:cubicBezTo>
                <a:cubicBezTo>
                  <a:pt x="217" y="275"/>
                  <a:pt x="216" y="276"/>
                  <a:pt x="215" y="276"/>
                </a:cubicBezTo>
                <a:close/>
                <a:moveTo>
                  <a:pt x="146" y="26"/>
                </a:moveTo>
                <a:cubicBezTo>
                  <a:pt x="146" y="26"/>
                  <a:pt x="146" y="26"/>
                  <a:pt x="146" y="26"/>
                </a:cubicBezTo>
                <a:cubicBezTo>
                  <a:pt x="143" y="28"/>
                  <a:pt x="140" y="27"/>
                  <a:pt x="138" y="24"/>
                </a:cubicBezTo>
                <a:cubicBezTo>
                  <a:pt x="136" y="21"/>
                  <a:pt x="137" y="18"/>
                  <a:pt x="140" y="16"/>
                </a:cubicBezTo>
                <a:cubicBezTo>
                  <a:pt x="140" y="15"/>
                  <a:pt x="151" y="9"/>
                  <a:pt x="151" y="9"/>
                </a:cubicBezTo>
                <a:cubicBezTo>
                  <a:pt x="164" y="3"/>
                  <a:pt x="178" y="0"/>
                  <a:pt x="192" y="0"/>
                </a:cubicBezTo>
                <a:cubicBezTo>
                  <a:pt x="204" y="0"/>
                  <a:pt x="217" y="3"/>
                  <a:pt x="228" y="8"/>
                </a:cubicBezTo>
                <a:cubicBezTo>
                  <a:pt x="252" y="17"/>
                  <a:pt x="270" y="36"/>
                  <a:pt x="280" y="59"/>
                </a:cubicBezTo>
                <a:cubicBezTo>
                  <a:pt x="285" y="71"/>
                  <a:pt x="287" y="83"/>
                  <a:pt x="287" y="96"/>
                </a:cubicBezTo>
                <a:cubicBezTo>
                  <a:pt x="287" y="110"/>
                  <a:pt x="284" y="124"/>
                  <a:pt x="278" y="136"/>
                </a:cubicBezTo>
                <a:cubicBezTo>
                  <a:pt x="277" y="140"/>
                  <a:pt x="274" y="144"/>
                  <a:pt x="272" y="148"/>
                </a:cubicBezTo>
                <a:cubicBezTo>
                  <a:pt x="270" y="151"/>
                  <a:pt x="266" y="152"/>
                  <a:pt x="264" y="150"/>
                </a:cubicBezTo>
                <a:cubicBezTo>
                  <a:pt x="261" y="148"/>
                  <a:pt x="260" y="145"/>
                  <a:pt x="262" y="142"/>
                </a:cubicBezTo>
                <a:cubicBezTo>
                  <a:pt x="264" y="138"/>
                  <a:pt x="266" y="135"/>
                  <a:pt x="268" y="131"/>
                </a:cubicBezTo>
                <a:cubicBezTo>
                  <a:pt x="273" y="120"/>
                  <a:pt x="275" y="108"/>
                  <a:pt x="275" y="96"/>
                </a:cubicBezTo>
                <a:cubicBezTo>
                  <a:pt x="275" y="85"/>
                  <a:pt x="273" y="74"/>
                  <a:pt x="269" y="64"/>
                </a:cubicBezTo>
                <a:cubicBezTo>
                  <a:pt x="261" y="44"/>
                  <a:pt x="244" y="27"/>
                  <a:pt x="224" y="19"/>
                </a:cubicBezTo>
                <a:cubicBezTo>
                  <a:pt x="214" y="15"/>
                  <a:pt x="203" y="12"/>
                  <a:pt x="192" y="12"/>
                </a:cubicBezTo>
                <a:cubicBezTo>
                  <a:pt x="175" y="12"/>
                  <a:pt x="159" y="17"/>
                  <a:pt x="146" y="26"/>
                </a:cubicBezTo>
                <a:close/>
                <a:moveTo>
                  <a:pt x="175" y="56"/>
                </a:moveTo>
                <a:cubicBezTo>
                  <a:pt x="175" y="56"/>
                  <a:pt x="175" y="56"/>
                  <a:pt x="175" y="56"/>
                </a:cubicBezTo>
                <a:cubicBezTo>
                  <a:pt x="172" y="57"/>
                  <a:pt x="168" y="56"/>
                  <a:pt x="167" y="53"/>
                </a:cubicBezTo>
                <a:cubicBezTo>
                  <a:pt x="166" y="50"/>
                  <a:pt x="167" y="46"/>
                  <a:pt x="170" y="45"/>
                </a:cubicBezTo>
                <a:cubicBezTo>
                  <a:pt x="172" y="44"/>
                  <a:pt x="174" y="44"/>
                  <a:pt x="175" y="43"/>
                </a:cubicBezTo>
                <a:cubicBezTo>
                  <a:pt x="179" y="42"/>
                  <a:pt x="182" y="42"/>
                  <a:pt x="186" y="41"/>
                </a:cubicBezTo>
                <a:cubicBezTo>
                  <a:pt x="186" y="41"/>
                  <a:pt x="186" y="41"/>
                  <a:pt x="186" y="41"/>
                </a:cubicBezTo>
                <a:cubicBezTo>
                  <a:pt x="188" y="41"/>
                  <a:pt x="190" y="41"/>
                  <a:pt x="192" y="41"/>
                </a:cubicBezTo>
                <a:cubicBezTo>
                  <a:pt x="199" y="41"/>
                  <a:pt x="206" y="42"/>
                  <a:pt x="213" y="45"/>
                </a:cubicBezTo>
                <a:cubicBezTo>
                  <a:pt x="220" y="48"/>
                  <a:pt x="226" y="52"/>
                  <a:pt x="231" y="57"/>
                </a:cubicBezTo>
                <a:cubicBezTo>
                  <a:pt x="236" y="62"/>
                  <a:pt x="240" y="68"/>
                  <a:pt x="243" y="75"/>
                </a:cubicBezTo>
                <a:cubicBezTo>
                  <a:pt x="243" y="75"/>
                  <a:pt x="243" y="75"/>
                  <a:pt x="243" y="75"/>
                </a:cubicBezTo>
                <a:cubicBezTo>
                  <a:pt x="248" y="87"/>
                  <a:pt x="248" y="100"/>
                  <a:pt x="244" y="112"/>
                </a:cubicBezTo>
                <a:cubicBezTo>
                  <a:pt x="244" y="114"/>
                  <a:pt x="243" y="116"/>
                  <a:pt x="243" y="117"/>
                </a:cubicBezTo>
                <a:cubicBezTo>
                  <a:pt x="241" y="120"/>
                  <a:pt x="238" y="122"/>
                  <a:pt x="235" y="121"/>
                </a:cubicBezTo>
                <a:cubicBezTo>
                  <a:pt x="232" y="119"/>
                  <a:pt x="230" y="116"/>
                  <a:pt x="232" y="113"/>
                </a:cubicBezTo>
                <a:cubicBezTo>
                  <a:pt x="236" y="103"/>
                  <a:pt x="236" y="90"/>
                  <a:pt x="232" y="80"/>
                </a:cubicBezTo>
                <a:cubicBezTo>
                  <a:pt x="232" y="80"/>
                  <a:pt x="232" y="80"/>
                  <a:pt x="232" y="80"/>
                </a:cubicBezTo>
                <a:cubicBezTo>
                  <a:pt x="229" y="74"/>
                  <a:pt x="226" y="69"/>
                  <a:pt x="222" y="65"/>
                </a:cubicBezTo>
                <a:cubicBezTo>
                  <a:pt x="218" y="61"/>
                  <a:pt x="214" y="58"/>
                  <a:pt x="208" y="56"/>
                </a:cubicBezTo>
                <a:cubicBezTo>
                  <a:pt x="203" y="54"/>
                  <a:pt x="197" y="53"/>
                  <a:pt x="192" y="53"/>
                </a:cubicBezTo>
                <a:cubicBezTo>
                  <a:pt x="190" y="53"/>
                  <a:pt x="189" y="53"/>
                  <a:pt x="187" y="53"/>
                </a:cubicBezTo>
                <a:cubicBezTo>
                  <a:pt x="187" y="53"/>
                  <a:pt x="187" y="53"/>
                  <a:pt x="187" y="53"/>
                </a:cubicBezTo>
                <a:cubicBezTo>
                  <a:pt x="183" y="53"/>
                  <a:pt x="179" y="54"/>
                  <a:pt x="175" y="56"/>
                </a:cubicBezTo>
                <a:close/>
                <a:moveTo>
                  <a:pt x="189" y="80"/>
                </a:moveTo>
                <a:cubicBezTo>
                  <a:pt x="189" y="80"/>
                  <a:pt x="189" y="80"/>
                  <a:pt x="189" y="80"/>
                </a:cubicBezTo>
                <a:cubicBezTo>
                  <a:pt x="184" y="80"/>
                  <a:pt x="179" y="82"/>
                  <a:pt x="175" y="85"/>
                </a:cubicBezTo>
                <a:cubicBezTo>
                  <a:pt x="172" y="89"/>
                  <a:pt x="170" y="94"/>
                  <a:pt x="170" y="99"/>
                </a:cubicBezTo>
                <a:cubicBezTo>
                  <a:pt x="170" y="104"/>
                  <a:pt x="172" y="109"/>
                  <a:pt x="175" y="112"/>
                </a:cubicBezTo>
                <a:cubicBezTo>
                  <a:pt x="179" y="116"/>
                  <a:pt x="184" y="118"/>
                  <a:pt x="189" y="118"/>
                </a:cubicBezTo>
                <a:cubicBezTo>
                  <a:pt x="194" y="118"/>
                  <a:pt x="198" y="116"/>
                  <a:pt x="202" y="112"/>
                </a:cubicBezTo>
                <a:cubicBezTo>
                  <a:pt x="206" y="109"/>
                  <a:pt x="208" y="104"/>
                  <a:pt x="208" y="99"/>
                </a:cubicBezTo>
                <a:cubicBezTo>
                  <a:pt x="208" y="94"/>
                  <a:pt x="206" y="89"/>
                  <a:pt x="202" y="85"/>
                </a:cubicBezTo>
                <a:cubicBezTo>
                  <a:pt x="198" y="82"/>
                  <a:pt x="194" y="80"/>
                  <a:pt x="189" y="80"/>
                </a:cubicBezTo>
                <a:close/>
                <a:moveTo>
                  <a:pt x="114" y="156"/>
                </a:moveTo>
                <a:cubicBezTo>
                  <a:pt x="114" y="156"/>
                  <a:pt x="114" y="156"/>
                  <a:pt x="114" y="156"/>
                </a:cubicBezTo>
                <a:cubicBezTo>
                  <a:pt x="132" y="174"/>
                  <a:pt x="132" y="174"/>
                  <a:pt x="132" y="174"/>
                </a:cubicBezTo>
                <a:cubicBezTo>
                  <a:pt x="158" y="130"/>
                  <a:pt x="158" y="130"/>
                  <a:pt x="158" y="130"/>
                </a:cubicBezTo>
                <a:cubicBezTo>
                  <a:pt x="114" y="156"/>
                  <a:pt x="114" y="156"/>
                  <a:pt x="114" y="156"/>
                </a:cubicBezTo>
                <a:close/>
                <a:moveTo>
                  <a:pt x="108" y="257"/>
                </a:moveTo>
                <a:cubicBezTo>
                  <a:pt x="108" y="257"/>
                  <a:pt x="108" y="257"/>
                  <a:pt x="108" y="257"/>
                </a:cubicBezTo>
                <a:cubicBezTo>
                  <a:pt x="134" y="269"/>
                  <a:pt x="164" y="273"/>
                  <a:pt x="194" y="263"/>
                </a:cubicBezTo>
                <a:cubicBezTo>
                  <a:pt x="30" y="100"/>
                  <a:pt x="30" y="100"/>
                  <a:pt x="30" y="100"/>
                </a:cubicBezTo>
                <a:cubicBezTo>
                  <a:pt x="21" y="129"/>
                  <a:pt x="24" y="159"/>
                  <a:pt x="36" y="185"/>
                </a:cubicBezTo>
                <a:cubicBezTo>
                  <a:pt x="50" y="217"/>
                  <a:pt x="76" y="243"/>
                  <a:pt x="108" y="257"/>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27" name="Freeform 1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C5292A57-B1C4-4CD5-A85F-75FADA9A8094}"/>
              </a:ext>
            </a:extLst>
          </p:cNvPr>
          <p:cNvSpPr>
            <a:spLocks noEditPoints="1"/>
          </p:cNvSpPr>
          <p:nvPr/>
        </p:nvSpPr>
        <p:spPr bwMode="auto">
          <a:xfrm>
            <a:off x="6105279" y="2462451"/>
            <a:ext cx="242888" cy="290513"/>
          </a:xfrm>
          <a:custGeom>
            <a:avLst/>
            <a:gdLst>
              <a:gd name="T0" fmla="*/ 187 w 212"/>
              <a:gd name="T1" fmla="*/ 2 h 250"/>
              <a:gd name="T2" fmla="*/ 181 w 212"/>
              <a:gd name="T3" fmla="*/ 17 h 250"/>
              <a:gd name="T4" fmla="*/ 212 w 212"/>
              <a:gd name="T5" fmla="*/ 95 h 250"/>
              <a:gd name="T6" fmla="*/ 177 w 212"/>
              <a:gd name="T7" fmla="*/ 177 h 250"/>
              <a:gd name="T8" fmla="*/ 139 w 212"/>
              <a:gd name="T9" fmla="*/ 202 h 250"/>
              <a:gd name="T10" fmla="*/ 105 w 212"/>
              <a:gd name="T11" fmla="*/ 212 h 250"/>
              <a:gd name="T12" fmla="*/ 143 w 212"/>
              <a:gd name="T13" fmla="*/ 230 h 250"/>
              <a:gd name="T14" fmla="*/ 143 w 212"/>
              <a:gd name="T15" fmla="*/ 250 h 250"/>
              <a:gd name="T16" fmla="*/ 95 w 212"/>
              <a:gd name="T17" fmla="*/ 250 h 250"/>
              <a:gd name="T18" fmla="*/ 47 w 212"/>
              <a:gd name="T19" fmla="*/ 250 h 250"/>
              <a:gd name="T20" fmla="*/ 47 w 212"/>
              <a:gd name="T21" fmla="*/ 230 h 250"/>
              <a:gd name="T22" fmla="*/ 85 w 212"/>
              <a:gd name="T23" fmla="*/ 212 h 250"/>
              <a:gd name="T24" fmla="*/ 51 w 212"/>
              <a:gd name="T25" fmla="*/ 202 h 250"/>
              <a:gd name="T26" fmla="*/ 11 w 212"/>
              <a:gd name="T27" fmla="*/ 187 h 250"/>
              <a:gd name="T28" fmla="*/ 3 w 212"/>
              <a:gd name="T29" fmla="*/ 179 h 250"/>
              <a:gd name="T30" fmla="*/ 1 w 212"/>
              <a:gd name="T31" fmla="*/ 95 h 250"/>
              <a:gd name="T32" fmla="*/ 28 w 212"/>
              <a:gd name="T33" fmla="*/ 28 h 250"/>
              <a:gd name="T34" fmla="*/ 95 w 212"/>
              <a:gd name="T35" fmla="*/ 0 h 250"/>
              <a:gd name="T36" fmla="*/ 169 w 212"/>
              <a:gd name="T37" fmla="*/ 12 h 250"/>
              <a:gd name="T38" fmla="*/ 169 w 212"/>
              <a:gd name="T39" fmla="*/ 12 h 250"/>
              <a:gd name="T40" fmla="*/ 179 w 212"/>
              <a:gd name="T41" fmla="*/ 2 h 250"/>
              <a:gd name="T42" fmla="*/ 173 w 212"/>
              <a:gd name="T43" fmla="*/ 25 h 250"/>
              <a:gd name="T44" fmla="*/ 190 w 212"/>
              <a:gd name="T45" fmla="*/ 95 h 250"/>
              <a:gd name="T46" fmla="*/ 161 w 212"/>
              <a:gd name="T47" fmla="*/ 162 h 250"/>
              <a:gd name="T48" fmla="*/ 33 w 212"/>
              <a:gd name="T49" fmla="*/ 166 h 250"/>
              <a:gd name="T50" fmla="*/ 55 w 212"/>
              <a:gd name="T51" fmla="*/ 191 h 250"/>
              <a:gd name="T52" fmla="*/ 135 w 212"/>
              <a:gd name="T53" fmla="*/ 191 h 250"/>
              <a:gd name="T54" fmla="*/ 169 w 212"/>
              <a:gd name="T55" fmla="*/ 169 h 250"/>
              <a:gd name="T56" fmla="*/ 192 w 212"/>
              <a:gd name="T57" fmla="*/ 135 h 250"/>
              <a:gd name="T58" fmla="*/ 192 w 212"/>
              <a:gd name="T59" fmla="*/ 55 h 250"/>
              <a:gd name="T60" fmla="*/ 148 w 212"/>
              <a:gd name="T61" fmla="*/ 42 h 250"/>
              <a:gd name="T62" fmla="*/ 95 w 212"/>
              <a:gd name="T63" fmla="*/ 20 h 250"/>
              <a:gd name="T64" fmla="*/ 20 w 212"/>
              <a:gd name="T65" fmla="*/ 95 h 250"/>
              <a:gd name="T66" fmla="*/ 95 w 212"/>
              <a:gd name="T67" fmla="*/ 169 h 250"/>
              <a:gd name="T68" fmla="*/ 148 w 212"/>
              <a:gd name="T69" fmla="*/ 148 h 250"/>
              <a:gd name="T70" fmla="*/ 148 w 212"/>
              <a:gd name="T71" fmla="*/ 42 h 250"/>
              <a:gd name="T72" fmla="*/ 161 w 212"/>
              <a:gd name="T73" fmla="*/ 162 h 250"/>
              <a:gd name="T74" fmla="*/ 148 w 212"/>
              <a:gd name="T75" fmla="*/ 16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79" y="2"/>
                </a:moveTo>
                <a:cubicBezTo>
                  <a:pt x="181" y="0"/>
                  <a:pt x="185" y="0"/>
                  <a:pt x="187" y="2"/>
                </a:cubicBezTo>
                <a:cubicBezTo>
                  <a:pt x="190" y="5"/>
                  <a:pt x="190" y="8"/>
                  <a:pt x="187" y="11"/>
                </a:cubicBezTo>
                <a:cubicBezTo>
                  <a:pt x="181" y="17"/>
                  <a:pt x="181" y="17"/>
                  <a:pt x="181" y="17"/>
                </a:cubicBezTo>
                <a:cubicBezTo>
                  <a:pt x="190" y="26"/>
                  <a:pt x="197" y="38"/>
                  <a:pt x="203" y="50"/>
                </a:cubicBezTo>
                <a:cubicBezTo>
                  <a:pt x="208" y="64"/>
                  <a:pt x="212" y="79"/>
                  <a:pt x="212" y="95"/>
                </a:cubicBezTo>
                <a:cubicBezTo>
                  <a:pt x="212" y="110"/>
                  <a:pt x="208" y="125"/>
                  <a:pt x="203" y="139"/>
                </a:cubicBezTo>
                <a:cubicBezTo>
                  <a:pt x="197" y="153"/>
                  <a:pt x="188" y="166"/>
                  <a:pt x="177" y="177"/>
                </a:cubicBezTo>
                <a:cubicBezTo>
                  <a:pt x="167" y="188"/>
                  <a:pt x="154" y="196"/>
                  <a:pt x="140" y="202"/>
                </a:cubicBezTo>
                <a:cubicBezTo>
                  <a:pt x="139" y="202"/>
                  <a:pt x="139" y="202"/>
                  <a:pt x="139" y="202"/>
                </a:cubicBezTo>
                <a:cubicBezTo>
                  <a:pt x="128" y="207"/>
                  <a:pt x="117" y="210"/>
                  <a:pt x="105" y="211"/>
                </a:cubicBezTo>
                <a:cubicBezTo>
                  <a:pt x="105" y="211"/>
                  <a:pt x="105" y="212"/>
                  <a:pt x="105" y="212"/>
                </a:cubicBezTo>
                <a:cubicBezTo>
                  <a:pt x="105" y="230"/>
                  <a:pt x="105" y="230"/>
                  <a:pt x="105" y="230"/>
                </a:cubicBezTo>
                <a:cubicBezTo>
                  <a:pt x="143" y="230"/>
                  <a:pt x="143" y="230"/>
                  <a:pt x="143" y="230"/>
                </a:cubicBezTo>
                <a:cubicBezTo>
                  <a:pt x="148" y="230"/>
                  <a:pt x="153" y="235"/>
                  <a:pt x="153" y="240"/>
                </a:cubicBezTo>
                <a:cubicBezTo>
                  <a:pt x="153" y="246"/>
                  <a:pt x="148" y="250"/>
                  <a:pt x="143" y="250"/>
                </a:cubicBezTo>
                <a:cubicBezTo>
                  <a:pt x="95" y="250"/>
                  <a:pt x="95" y="250"/>
                  <a:pt x="95" y="250"/>
                </a:cubicBezTo>
                <a:cubicBezTo>
                  <a:pt x="95" y="250"/>
                  <a:pt x="95" y="250"/>
                  <a:pt x="95" y="250"/>
                </a:cubicBezTo>
                <a:cubicBezTo>
                  <a:pt x="95" y="250"/>
                  <a:pt x="95" y="250"/>
                  <a:pt x="95" y="250"/>
                </a:cubicBezTo>
                <a:cubicBezTo>
                  <a:pt x="47" y="250"/>
                  <a:pt x="47" y="250"/>
                  <a:pt x="47" y="250"/>
                </a:cubicBezTo>
                <a:cubicBezTo>
                  <a:pt x="42" y="250"/>
                  <a:pt x="38" y="246"/>
                  <a:pt x="38" y="240"/>
                </a:cubicBezTo>
                <a:cubicBezTo>
                  <a:pt x="38" y="235"/>
                  <a:pt x="42" y="230"/>
                  <a:pt x="47" y="230"/>
                </a:cubicBezTo>
                <a:cubicBezTo>
                  <a:pt x="85" y="230"/>
                  <a:pt x="85" y="230"/>
                  <a:pt x="85" y="230"/>
                </a:cubicBezTo>
                <a:cubicBezTo>
                  <a:pt x="85" y="212"/>
                  <a:pt x="85" y="212"/>
                  <a:pt x="85" y="212"/>
                </a:cubicBezTo>
                <a:cubicBezTo>
                  <a:pt x="85" y="212"/>
                  <a:pt x="85" y="211"/>
                  <a:pt x="85" y="211"/>
                </a:cubicBezTo>
                <a:cubicBezTo>
                  <a:pt x="73" y="210"/>
                  <a:pt x="62" y="207"/>
                  <a:pt x="51" y="202"/>
                </a:cubicBezTo>
                <a:cubicBezTo>
                  <a:pt x="38" y="197"/>
                  <a:pt x="27" y="190"/>
                  <a:pt x="17" y="181"/>
                </a:cubicBezTo>
                <a:cubicBezTo>
                  <a:pt x="11" y="187"/>
                  <a:pt x="11" y="187"/>
                  <a:pt x="11" y="187"/>
                </a:cubicBezTo>
                <a:cubicBezTo>
                  <a:pt x="9" y="189"/>
                  <a:pt x="5" y="189"/>
                  <a:pt x="3" y="187"/>
                </a:cubicBezTo>
                <a:cubicBezTo>
                  <a:pt x="0" y="185"/>
                  <a:pt x="0" y="181"/>
                  <a:pt x="3" y="179"/>
                </a:cubicBezTo>
                <a:cubicBezTo>
                  <a:pt x="24" y="157"/>
                  <a:pt x="24" y="157"/>
                  <a:pt x="24" y="157"/>
                </a:cubicBezTo>
                <a:cubicBezTo>
                  <a:pt x="10" y="140"/>
                  <a:pt x="1" y="119"/>
                  <a:pt x="1" y="95"/>
                </a:cubicBezTo>
                <a:cubicBezTo>
                  <a:pt x="1" y="69"/>
                  <a:pt x="11" y="45"/>
                  <a:pt x="28" y="28"/>
                </a:cubicBezTo>
                <a:cubicBezTo>
                  <a:pt x="28" y="28"/>
                  <a:pt x="28" y="28"/>
                  <a:pt x="28" y="28"/>
                </a:cubicBezTo>
                <a:cubicBezTo>
                  <a:pt x="28" y="28"/>
                  <a:pt x="28" y="28"/>
                  <a:pt x="28" y="28"/>
                </a:cubicBezTo>
                <a:cubicBezTo>
                  <a:pt x="45" y="11"/>
                  <a:pt x="69" y="0"/>
                  <a:pt x="95" y="0"/>
                </a:cubicBezTo>
                <a:cubicBezTo>
                  <a:pt x="119" y="0"/>
                  <a:pt x="141" y="9"/>
                  <a:pt x="158" y="24"/>
                </a:cubicBezTo>
                <a:cubicBezTo>
                  <a:pt x="169" y="12"/>
                  <a:pt x="169" y="12"/>
                  <a:pt x="169" y="12"/>
                </a:cubicBezTo>
                <a:cubicBezTo>
                  <a:pt x="169" y="12"/>
                  <a:pt x="169" y="12"/>
                  <a:pt x="169" y="12"/>
                </a:cubicBezTo>
                <a:cubicBezTo>
                  <a:pt x="169" y="12"/>
                  <a:pt x="169" y="12"/>
                  <a:pt x="169" y="12"/>
                </a:cubicBezTo>
                <a:cubicBezTo>
                  <a:pt x="169" y="12"/>
                  <a:pt x="169" y="12"/>
                  <a:pt x="169" y="12"/>
                </a:cubicBezTo>
                <a:cubicBezTo>
                  <a:pt x="179" y="2"/>
                  <a:pt x="179" y="2"/>
                  <a:pt x="179" y="2"/>
                </a:cubicBezTo>
                <a:close/>
                <a:moveTo>
                  <a:pt x="173" y="25"/>
                </a:moveTo>
                <a:cubicBezTo>
                  <a:pt x="173" y="25"/>
                  <a:pt x="173" y="25"/>
                  <a:pt x="173" y="25"/>
                </a:cubicBezTo>
                <a:cubicBezTo>
                  <a:pt x="166" y="32"/>
                  <a:pt x="166" y="32"/>
                  <a:pt x="166" y="32"/>
                </a:cubicBezTo>
                <a:cubicBezTo>
                  <a:pt x="181" y="49"/>
                  <a:pt x="190" y="71"/>
                  <a:pt x="190" y="95"/>
                </a:cubicBezTo>
                <a:cubicBezTo>
                  <a:pt x="190" y="121"/>
                  <a:pt x="179" y="144"/>
                  <a:pt x="162" y="161"/>
                </a:cubicBezTo>
                <a:cubicBezTo>
                  <a:pt x="161" y="162"/>
                  <a:pt x="161" y="162"/>
                  <a:pt x="161" y="162"/>
                </a:cubicBezTo>
                <a:cubicBezTo>
                  <a:pt x="144" y="179"/>
                  <a:pt x="121" y="189"/>
                  <a:pt x="95" y="189"/>
                </a:cubicBezTo>
                <a:cubicBezTo>
                  <a:pt x="71" y="189"/>
                  <a:pt x="49" y="180"/>
                  <a:pt x="33" y="166"/>
                </a:cubicBezTo>
                <a:cubicBezTo>
                  <a:pt x="26" y="173"/>
                  <a:pt x="26" y="173"/>
                  <a:pt x="26" y="173"/>
                </a:cubicBezTo>
                <a:cubicBezTo>
                  <a:pt x="34" y="180"/>
                  <a:pt x="44" y="187"/>
                  <a:pt x="55" y="191"/>
                </a:cubicBezTo>
                <a:cubicBezTo>
                  <a:pt x="67" y="196"/>
                  <a:pt x="81" y="199"/>
                  <a:pt x="95" y="199"/>
                </a:cubicBezTo>
                <a:cubicBezTo>
                  <a:pt x="109" y="199"/>
                  <a:pt x="123" y="196"/>
                  <a:pt x="135" y="191"/>
                </a:cubicBezTo>
                <a:cubicBezTo>
                  <a:pt x="135" y="191"/>
                  <a:pt x="135" y="191"/>
                  <a:pt x="135" y="191"/>
                </a:cubicBezTo>
                <a:cubicBezTo>
                  <a:pt x="148" y="186"/>
                  <a:pt x="159" y="178"/>
                  <a:pt x="169" y="169"/>
                </a:cubicBezTo>
                <a:cubicBezTo>
                  <a:pt x="169" y="169"/>
                  <a:pt x="169" y="169"/>
                  <a:pt x="169" y="169"/>
                </a:cubicBezTo>
                <a:cubicBezTo>
                  <a:pt x="179" y="159"/>
                  <a:pt x="186" y="147"/>
                  <a:pt x="192" y="135"/>
                </a:cubicBezTo>
                <a:cubicBezTo>
                  <a:pt x="197" y="122"/>
                  <a:pt x="200" y="109"/>
                  <a:pt x="200" y="95"/>
                </a:cubicBezTo>
                <a:cubicBezTo>
                  <a:pt x="200" y="80"/>
                  <a:pt x="197" y="67"/>
                  <a:pt x="192" y="55"/>
                </a:cubicBezTo>
                <a:cubicBezTo>
                  <a:pt x="187" y="44"/>
                  <a:pt x="181" y="34"/>
                  <a:pt x="173" y="25"/>
                </a:cubicBezTo>
                <a:close/>
                <a:moveTo>
                  <a:pt x="148" y="42"/>
                </a:moveTo>
                <a:cubicBezTo>
                  <a:pt x="148" y="42"/>
                  <a:pt x="148" y="42"/>
                  <a:pt x="148" y="42"/>
                </a:cubicBezTo>
                <a:cubicBezTo>
                  <a:pt x="134" y="28"/>
                  <a:pt x="116" y="20"/>
                  <a:pt x="95" y="20"/>
                </a:cubicBezTo>
                <a:cubicBezTo>
                  <a:pt x="74" y="20"/>
                  <a:pt x="56" y="28"/>
                  <a:pt x="42" y="42"/>
                </a:cubicBezTo>
                <a:cubicBezTo>
                  <a:pt x="29" y="55"/>
                  <a:pt x="20" y="74"/>
                  <a:pt x="20" y="95"/>
                </a:cubicBezTo>
                <a:cubicBezTo>
                  <a:pt x="20" y="115"/>
                  <a:pt x="29" y="134"/>
                  <a:pt x="42" y="148"/>
                </a:cubicBezTo>
                <a:cubicBezTo>
                  <a:pt x="56" y="161"/>
                  <a:pt x="74" y="169"/>
                  <a:pt x="95" y="169"/>
                </a:cubicBezTo>
                <a:cubicBezTo>
                  <a:pt x="116" y="169"/>
                  <a:pt x="134" y="161"/>
                  <a:pt x="147" y="148"/>
                </a:cubicBezTo>
                <a:cubicBezTo>
                  <a:pt x="148" y="148"/>
                  <a:pt x="148" y="148"/>
                  <a:pt x="148" y="148"/>
                </a:cubicBezTo>
                <a:cubicBezTo>
                  <a:pt x="161" y="134"/>
                  <a:pt x="170" y="115"/>
                  <a:pt x="170" y="95"/>
                </a:cubicBezTo>
                <a:cubicBezTo>
                  <a:pt x="170" y="74"/>
                  <a:pt x="161" y="55"/>
                  <a:pt x="148" y="42"/>
                </a:cubicBezTo>
                <a:cubicBezTo>
                  <a:pt x="148" y="42"/>
                  <a:pt x="148" y="42"/>
                  <a:pt x="148" y="42"/>
                </a:cubicBezTo>
                <a:close/>
                <a:moveTo>
                  <a:pt x="161" y="162"/>
                </a:moveTo>
                <a:cubicBezTo>
                  <a:pt x="161" y="162"/>
                  <a:pt x="161" y="162"/>
                  <a:pt x="161" y="162"/>
                </a:cubicBezTo>
                <a:cubicBezTo>
                  <a:pt x="157" y="165"/>
                  <a:pt x="152" y="165"/>
                  <a:pt x="148" y="161"/>
                </a:cubicBezTo>
                <a:cubicBezTo>
                  <a:pt x="161" y="162"/>
                  <a:pt x="161" y="162"/>
                  <a:pt x="161" y="16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28" name="Freeform 1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3C67217B-4043-43BF-9E4E-A871351E9E5D}"/>
              </a:ext>
            </a:extLst>
          </p:cNvPr>
          <p:cNvSpPr>
            <a:spLocks noEditPoints="1"/>
          </p:cNvSpPr>
          <p:nvPr/>
        </p:nvSpPr>
        <p:spPr bwMode="auto">
          <a:xfrm>
            <a:off x="6060988" y="968601"/>
            <a:ext cx="298450" cy="298451"/>
          </a:xfrm>
          <a:custGeom>
            <a:avLst/>
            <a:gdLst>
              <a:gd name="T0" fmla="*/ 90 w 260"/>
              <a:gd name="T1" fmla="*/ 21 h 258"/>
              <a:gd name="T2" fmla="*/ 171 w 260"/>
              <a:gd name="T3" fmla="*/ 0 h 258"/>
              <a:gd name="T4" fmla="*/ 258 w 260"/>
              <a:gd name="T5" fmla="*/ 49 h 258"/>
              <a:gd name="T6" fmla="*/ 238 w 260"/>
              <a:gd name="T7" fmla="*/ 128 h 258"/>
              <a:gd name="T8" fmla="*/ 228 w 260"/>
              <a:gd name="T9" fmla="*/ 36 h 258"/>
              <a:gd name="T10" fmla="*/ 175 w 260"/>
              <a:gd name="T11" fmla="*/ 116 h 258"/>
              <a:gd name="T12" fmla="*/ 163 w 260"/>
              <a:gd name="T13" fmla="*/ 22 h 258"/>
              <a:gd name="T14" fmla="*/ 95 w 260"/>
              <a:gd name="T15" fmla="*/ 236 h 258"/>
              <a:gd name="T16" fmla="*/ 123 w 260"/>
              <a:gd name="T17" fmla="*/ 249 h 258"/>
              <a:gd name="T18" fmla="*/ 87 w 260"/>
              <a:gd name="T19" fmla="*/ 257 h 258"/>
              <a:gd name="T20" fmla="*/ 0 w 260"/>
              <a:gd name="T21" fmla="*/ 208 h 258"/>
              <a:gd name="T22" fmla="*/ 43 w 260"/>
              <a:gd name="T23" fmla="*/ 8 h 258"/>
              <a:gd name="T24" fmla="*/ 177 w 260"/>
              <a:gd name="T25" fmla="*/ 155 h 258"/>
              <a:gd name="T26" fmla="*/ 182 w 260"/>
              <a:gd name="T27" fmla="*/ 166 h 258"/>
              <a:gd name="T28" fmla="*/ 173 w 260"/>
              <a:gd name="T29" fmla="*/ 172 h 258"/>
              <a:gd name="T30" fmla="*/ 168 w 260"/>
              <a:gd name="T31" fmla="*/ 180 h 258"/>
              <a:gd name="T32" fmla="*/ 157 w 260"/>
              <a:gd name="T33" fmla="*/ 175 h 258"/>
              <a:gd name="T34" fmla="*/ 165 w 260"/>
              <a:gd name="T35" fmla="*/ 163 h 258"/>
              <a:gd name="T36" fmla="*/ 177 w 260"/>
              <a:gd name="T37" fmla="*/ 155 h 258"/>
              <a:gd name="T38" fmla="*/ 192 w 260"/>
              <a:gd name="T39" fmla="*/ 228 h 258"/>
              <a:gd name="T40" fmla="*/ 192 w 260"/>
              <a:gd name="T41" fmla="*/ 216 h 258"/>
              <a:gd name="T42" fmla="*/ 202 w 260"/>
              <a:gd name="T43" fmla="*/ 214 h 258"/>
              <a:gd name="T44" fmla="*/ 207 w 260"/>
              <a:gd name="T45" fmla="*/ 212 h 258"/>
              <a:gd name="T46" fmla="*/ 210 w 260"/>
              <a:gd name="T47" fmla="*/ 209 h 258"/>
              <a:gd name="T48" fmla="*/ 218 w 260"/>
              <a:gd name="T49" fmla="*/ 195 h 258"/>
              <a:gd name="T50" fmla="*/ 224 w 260"/>
              <a:gd name="T51" fmla="*/ 184 h 258"/>
              <a:gd name="T52" fmla="*/ 229 w 260"/>
              <a:gd name="T53" fmla="*/ 198 h 258"/>
              <a:gd name="T54" fmla="*/ 219 w 260"/>
              <a:gd name="T55" fmla="*/ 217 h 258"/>
              <a:gd name="T56" fmla="*/ 213 w 260"/>
              <a:gd name="T57" fmla="*/ 222 h 258"/>
              <a:gd name="T58" fmla="*/ 207 w 260"/>
              <a:gd name="T59" fmla="*/ 225 h 258"/>
              <a:gd name="T60" fmla="*/ 192 w 260"/>
              <a:gd name="T61" fmla="*/ 228 h 258"/>
              <a:gd name="T62" fmla="*/ 245 w 260"/>
              <a:gd name="T63" fmla="*/ 229 h 258"/>
              <a:gd name="T64" fmla="*/ 256 w 260"/>
              <a:gd name="T65" fmla="*/ 254 h 258"/>
              <a:gd name="T66" fmla="*/ 231 w 260"/>
              <a:gd name="T67" fmla="*/ 243 h 258"/>
              <a:gd name="T68" fmla="*/ 126 w 260"/>
              <a:gd name="T69" fmla="*/ 190 h 258"/>
              <a:gd name="T70" fmla="*/ 258 w 260"/>
              <a:gd name="T71" fmla="*/ 190 h 258"/>
              <a:gd name="T72" fmla="*/ 192 w 260"/>
              <a:gd name="T73" fmla="*/ 144 h 258"/>
              <a:gd name="T74" fmla="*/ 146 w 260"/>
              <a:gd name="T75" fmla="*/ 190 h 258"/>
              <a:gd name="T76" fmla="*/ 159 w 260"/>
              <a:gd name="T77" fmla="*/ 223 h 258"/>
              <a:gd name="T78" fmla="*/ 159 w 260"/>
              <a:gd name="T79" fmla="*/ 223 h 258"/>
              <a:gd name="T80" fmla="*/ 238 w 260"/>
              <a:gd name="T81" fmla="*/ 190 h 258"/>
              <a:gd name="T82" fmla="*/ 84 w 260"/>
              <a:gd name="T83" fmla="*/ 236 h 258"/>
              <a:gd name="T84" fmla="*/ 84 w 260"/>
              <a:gd name="T85" fmla="*/ 40 h 258"/>
              <a:gd name="T86" fmla="*/ 20 w 260"/>
              <a:gd name="T87" fmla="*/ 41 h 258"/>
              <a:gd name="T88" fmla="*/ 30 w 260"/>
              <a:gd name="T89" fmla="*/ 22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 h="258">
                <a:moveTo>
                  <a:pt x="43" y="8"/>
                </a:moveTo>
                <a:cubicBezTo>
                  <a:pt x="90" y="21"/>
                  <a:pt x="90" y="21"/>
                  <a:pt x="90" y="21"/>
                </a:cubicBezTo>
                <a:cubicBezTo>
                  <a:pt x="166" y="0"/>
                  <a:pt x="166" y="0"/>
                  <a:pt x="166" y="0"/>
                </a:cubicBezTo>
                <a:cubicBezTo>
                  <a:pt x="168" y="0"/>
                  <a:pt x="170" y="0"/>
                  <a:pt x="171" y="0"/>
                </a:cubicBezTo>
                <a:cubicBezTo>
                  <a:pt x="233" y="17"/>
                  <a:pt x="233" y="17"/>
                  <a:pt x="233" y="17"/>
                </a:cubicBezTo>
                <a:cubicBezTo>
                  <a:pt x="247" y="21"/>
                  <a:pt x="258" y="34"/>
                  <a:pt x="258" y="49"/>
                </a:cubicBezTo>
                <a:cubicBezTo>
                  <a:pt x="258" y="128"/>
                  <a:pt x="258" y="128"/>
                  <a:pt x="258" y="128"/>
                </a:cubicBezTo>
                <a:cubicBezTo>
                  <a:pt x="258" y="141"/>
                  <a:pt x="238" y="141"/>
                  <a:pt x="238" y="128"/>
                </a:cubicBezTo>
                <a:cubicBezTo>
                  <a:pt x="238" y="49"/>
                  <a:pt x="238" y="49"/>
                  <a:pt x="238" y="49"/>
                </a:cubicBezTo>
                <a:cubicBezTo>
                  <a:pt x="238" y="43"/>
                  <a:pt x="234" y="38"/>
                  <a:pt x="228" y="36"/>
                </a:cubicBezTo>
                <a:cubicBezTo>
                  <a:pt x="175" y="22"/>
                  <a:pt x="175" y="22"/>
                  <a:pt x="175" y="22"/>
                </a:cubicBezTo>
                <a:cubicBezTo>
                  <a:pt x="175" y="116"/>
                  <a:pt x="175" y="116"/>
                  <a:pt x="175" y="116"/>
                </a:cubicBezTo>
                <a:cubicBezTo>
                  <a:pt x="175" y="123"/>
                  <a:pt x="163" y="123"/>
                  <a:pt x="163" y="116"/>
                </a:cubicBezTo>
                <a:cubicBezTo>
                  <a:pt x="163" y="22"/>
                  <a:pt x="163" y="22"/>
                  <a:pt x="163" y="22"/>
                </a:cubicBezTo>
                <a:cubicBezTo>
                  <a:pt x="95" y="40"/>
                  <a:pt x="95" y="40"/>
                  <a:pt x="95" y="40"/>
                </a:cubicBezTo>
                <a:cubicBezTo>
                  <a:pt x="95" y="236"/>
                  <a:pt x="95" y="236"/>
                  <a:pt x="95" y="236"/>
                </a:cubicBezTo>
                <a:cubicBezTo>
                  <a:pt x="119" y="229"/>
                  <a:pt x="119" y="229"/>
                  <a:pt x="119" y="229"/>
                </a:cubicBezTo>
                <a:cubicBezTo>
                  <a:pt x="131" y="226"/>
                  <a:pt x="135" y="245"/>
                  <a:pt x="123" y="249"/>
                </a:cubicBezTo>
                <a:cubicBezTo>
                  <a:pt x="92" y="257"/>
                  <a:pt x="92" y="257"/>
                  <a:pt x="92" y="257"/>
                </a:cubicBezTo>
                <a:cubicBezTo>
                  <a:pt x="90" y="257"/>
                  <a:pt x="89" y="257"/>
                  <a:pt x="87" y="257"/>
                </a:cubicBezTo>
                <a:cubicBezTo>
                  <a:pt x="25" y="240"/>
                  <a:pt x="25" y="240"/>
                  <a:pt x="25" y="240"/>
                </a:cubicBezTo>
                <a:cubicBezTo>
                  <a:pt x="11" y="237"/>
                  <a:pt x="0" y="223"/>
                  <a:pt x="0" y="208"/>
                </a:cubicBezTo>
                <a:cubicBezTo>
                  <a:pt x="0" y="41"/>
                  <a:pt x="0" y="41"/>
                  <a:pt x="0" y="41"/>
                </a:cubicBezTo>
                <a:cubicBezTo>
                  <a:pt x="0" y="19"/>
                  <a:pt x="22" y="3"/>
                  <a:pt x="43" y="8"/>
                </a:cubicBezTo>
                <a:close/>
                <a:moveTo>
                  <a:pt x="177" y="155"/>
                </a:moveTo>
                <a:cubicBezTo>
                  <a:pt x="177" y="155"/>
                  <a:pt x="177" y="155"/>
                  <a:pt x="177" y="155"/>
                </a:cubicBezTo>
                <a:cubicBezTo>
                  <a:pt x="180" y="154"/>
                  <a:pt x="184" y="155"/>
                  <a:pt x="185" y="158"/>
                </a:cubicBezTo>
                <a:cubicBezTo>
                  <a:pt x="186" y="161"/>
                  <a:pt x="185" y="165"/>
                  <a:pt x="182" y="166"/>
                </a:cubicBezTo>
                <a:cubicBezTo>
                  <a:pt x="180" y="167"/>
                  <a:pt x="179" y="167"/>
                  <a:pt x="177" y="168"/>
                </a:cubicBezTo>
                <a:cubicBezTo>
                  <a:pt x="176" y="169"/>
                  <a:pt x="175" y="170"/>
                  <a:pt x="173" y="172"/>
                </a:cubicBezTo>
                <a:cubicBezTo>
                  <a:pt x="172" y="173"/>
                  <a:pt x="171" y="174"/>
                  <a:pt x="170" y="176"/>
                </a:cubicBezTo>
                <a:cubicBezTo>
                  <a:pt x="169" y="177"/>
                  <a:pt x="169" y="178"/>
                  <a:pt x="168" y="180"/>
                </a:cubicBezTo>
                <a:cubicBezTo>
                  <a:pt x="167" y="183"/>
                  <a:pt x="163" y="184"/>
                  <a:pt x="160" y="183"/>
                </a:cubicBezTo>
                <a:cubicBezTo>
                  <a:pt x="157" y="182"/>
                  <a:pt x="156" y="178"/>
                  <a:pt x="157" y="175"/>
                </a:cubicBezTo>
                <a:cubicBezTo>
                  <a:pt x="158" y="173"/>
                  <a:pt x="159" y="171"/>
                  <a:pt x="160" y="169"/>
                </a:cubicBezTo>
                <a:cubicBezTo>
                  <a:pt x="162" y="167"/>
                  <a:pt x="163" y="165"/>
                  <a:pt x="165" y="163"/>
                </a:cubicBezTo>
                <a:cubicBezTo>
                  <a:pt x="167" y="162"/>
                  <a:pt x="169" y="160"/>
                  <a:pt x="171" y="159"/>
                </a:cubicBezTo>
                <a:cubicBezTo>
                  <a:pt x="173" y="157"/>
                  <a:pt x="175" y="156"/>
                  <a:pt x="177" y="155"/>
                </a:cubicBezTo>
                <a:close/>
                <a:moveTo>
                  <a:pt x="192" y="228"/>
                </a:moveTo>
                <a:cubicBezTo>
                  <a:pt x="192" y="228"/>
                  <a:pt x="192" y="228"/>
                  <a:pt x="192" y="228"/>
                </a:cubicBezTo>
                <a:cubicBezTo>
                  <a:pt x="189" y="228"/>
                  <a:pt x="186" y="225"/>
                  <a:pt x="186" y="222"/>
                </a:cubicBezTo>
                <a:cubicBezTo>
                  <a:pt x="186" y="219"/>
                  <a:pt x="189" y="216"/>
                  <a:pt x="192" y="216"/>
                </a:cubicBezTo>
                <a:cubicBezTo>
                  <a:pt x="194" y="216"/>
                  <a:pt x="196" y="216"/>
                  <a:pt x="197" y="216"/>
                </a:cubicBezTo>
                <a:cubicBezTo>
                  <a:pt x="199" y="215"/>
                  <a:pt x="201" y="215"/>
                  <a:pt x="202" y="214"/>
                </a:cubicBezTo>
                <a:cubicBezTo>
                  <a:pt x="202" y="214"/>
                  <a:pt x="202" y="214"/>
                  <a:pt x="202" y="214"/>
                </a:cubicBezTo>
                <a:cubicBezTo>
                  <a:pt x="204" y="213"/>
                  <a:pt x="205" y="213"/>
                  <a:pt x="207" y="212"/>
                </a:cubicBezTo>
                <a:cubicBezTo>
                  <a:pt x="207" y="212"/>
                  <a:pt x="207" y="212"/>
                  <a:pt x="207" y="212"/>
                </a:cubicBezTo>
                <a:cubicBezTo>
                  <a:pt x="208" y="211"/>
                  <a:pt x="209" y="210"/>
                  <a:pt x="210" y="209"/>
                </a:cubicBezTo>
                <a:cubicBezTo>
                  <a:pt x="213" y="206"/>
                  <a:pt x="215" y="203"/>
                  <a:pt x="216" y="200"/>
                </a:cubicBezTo>
                <a:cubicBezTo>
                  <a:pt x="217" y="199"/>
                  <a:pt x="217" y="197"/>
                  <a:pt x="218" y="195"/>
                </a:cubicBezTo>
                <a:cubicBezTo>
                  <a:pt x="218" y="194"/>
                  <a:pt x="218" y="192"/>
                  <a:pt x="218" y="190"/>
                </a:cubicBezTo>
                <a:cubicBezTo>
                  <a:pt x="218" y="187"/>
                  <a:pt x="221" y="184"/>
                  <a:pt x="224" y="184"/>
                </a:cubicBezTo>
                <a:cubicBezTo>
                  <a:pt x="227" y="184"/>
                  <a:pt x="230" y="187"/>
                  <a:pt x="230" y="190"/>
                </a:cubicBezTo>
                <a:cubicBezTo>
                  <a:pt x="230" y="193"/>
                  <a:pt x="230" y="195"/>
                  <a:pt x="229" y="198"/>
                </a:cubicBezTo>
                <a:cubicBezTo>
                  <a:pt x="229" y="200"/>
                  <a:pt x="228" y="203"/>
                  <a:pt x="227" y="205"/>
                </a:cubicBezTo>
                <a:cubicBezTo>
                  <a:pt x="225" y="209"/>
                  <a:pt x="222" y="214"/>
                  <a:pt x="219" y="217"/>
                </a:cubicBezTo>
                <a:cubicBezTo>
                  <a:pt x="217" y="219"/>
                  <a:pt x="215" y="220"/>
                  <a:pt x="213" y="221"/>
                </a:cubicBezTo>
                <a:cubicBezTo>
                  <a:pt x="213" y="222"/>
                  <a:pt x="213" y="222"/>
                  <a:pt x="213" y="222"/>
                </a:cubicBezTo>
                <a:cubicBezTo>
                  <a:pt x="211" y="223"/>
                  <a:pt x="209" y="224"/>
                  <a:pt x="207" y="225"/>
                </a:cubicBezTo>
                <a:cubicBezTo>
                  <a:pt x="207" y="225"/>
                  <a:pt x="207" y="225"/>
                  <a:pt x="207" y="225"/>
                </a:cubicBezTo>
                <a:cubicBezTo>
                  <a:pt x="205" y="226"/>
                  <a:pt x="202" y="227"/>
                  <a:pt x="200" y="227"/>
                </a:cubicBezTo>
                <a:cubicBezTo>
                  <a:pt x="197" y="228"/>
                  <a:pt x="195" y="228"/>
                  <a:pt x="192" y="228"/>
                </a:cubicBezTo>
                <a:close/>
                <a:moveTo>
                  <a:pt x="245" y="229"/>
                </a:moveTo>
                <a:cubicBezTo>
                  <a:pt x="245" y="229"/>
                  <a:pt x="245" y="229"/>
                  <a:pt x="245" y="229"/>
                </a:cubicBezTo>
                <a:cubicBezTo>
                  <a:pt x="256" y="240"/>
                  <a:pt x="256" y="240"/>
                  <a:pt x="256" y="240"/>
                </a:cubicBezTo>
                <a:cubicBezTo>
                  <a:pt x="260" y="244"/>
                  <a:pt x="260" y="251"/>
                  <a:pt x="256" y="254"/>
                </a:cubicBezTo>
                <a:cubicBezTo>
                  <a:pt x="252" y="258"/>
                  <a:pt x="246" y="258"/>
                  <a:pt x="242" y="254"/>
                </a:cubicBezTo>
                <a:cubicBezTo>
                  <a:pt x="231" y="243"/>
                  <a:pt x="231" y="243"/>
                  <a:pt x="231" y="243"/>
                </a:cubicBezTo>
                <a:cubicBezTo>
                  <a:pt x="219" y="252"/>
                  <a:pt x="206" y="256"/>
                  <a:pt x="192" y="256"/>
                </a:cubicBezTo>
                <a:cubicBezTo>
                  <a:pt x="156" y="256"/>
                  <a:pt x="126" y="226"/>
                  <a:pt x="126" y="190"/>
                </a:cubicBezTo>
                <a:cubicBezTo>
                  <a:pt x="126" y="154"/>
                  <a:pt x="156" y="124"/>
                  <a:pt x="192" y="124"/>
                </a:cubicBezTo>
                <a:cubicBezTo>
                  <a:pt x="228" y="124"/>
                  <a:pt x="258" y="154"/>
                  <a:pt x="258" y="190"/>
                </a:cubicBezTo>
                <a:cubicBezTo>
                  <a:pt x="258" y="204"/>
                  <a:pt x="253" y="217"/>
                  <a:pt x="245" y="229"/>
                </a:cubicBezTo>
                <a:close/>
                <a:moveTo>
                  <a:pt x="192" y="144"/>
                </a:moveTo>
                <a:cubicBezTo>
                  <a:pt x="192" y="144"/>
                  <a:pt x="192" y="144"/>
                  <a:pt x="192" y="144"/>
                </a:cubicBezTo>
                <a:cubicBezTo>
                  <a:pt x="167" y="144"/>
                  <a:pt x="146" y="165"/>
                  <a:pt x="146" y="190"/>
                </a:cubicBezTo>
                <a:cubicBezTo>
                  <a:pt x="146" y="202"/>
                  <a:pt x="150" y="213"/>
                  <a:pt x="159" y="222"/>
                </a:cubicBezTo>
                <a:cubicBezTo>
                  <a:pt x="159" y="223"/>
                  <a:pt x="159" y="223"/>
                  <a:pt x="159" y="223"/>
                </a:cubicBezTo>
                <a:cubicBezTo>
                  <a:pt x="159" y="223"/>
                  <a:pt x="159" y="223"/>
                  <a:pt x="159" y="223"/>
                </a:cubicBezTo>
                <a:cubicBezTo>
                  <a:pt x="159" y="223"/>
                  <a:pt x="159" y="223"/>
                  <a:pt x="159" y="223"/>
                </a:cubicBezTo>
                <a:cubicBezTo>
                  <a:pt x="168" y="232"/>
                  <a:pt x="180" y="236"/>
                  <a:pt x="192" y="236"/>
                </a:cubicBezTo>
                <a:cubicBezTo>
                  <a:pt x="217" y="236"/>
                  <a:pt x="238" y="215"/>
                  <a:pt x="238" y="190"/>
                </a:cubicBezTo>
                <a:cubicBezTo>
                  <a:pt x="238" y="165"/>
                  <a:pt x="217" y="144"/>
                  <a:pt x="192" y="144"/>
                </a:cubicBezTo>
                <a:close/>
                <a:moveTo>
                  <a:pt x="84" y="236"/>
                </a:moveTo>
                <a:cubicBezTo>
                  <a:pt x="84" y="236"/>
                  <a:pt x="84" y="236"/>
                  <a:pt x="84" y="236"/>
                </a:cubicBezTo>
                <a:cubicBezTo>
                  <a:pt x="84" y="40"/>
                  <a:pt x="84" y="40"/>
                  <a:pt x="84" y="40"/>
                </a:cubicBezTo>
                <a:cubicBezTo>
                  <a:pt x="38" y="28"/>
                  <a:pt x="38" y="28"/>
                  <a:pt x="38" y="28"/>
                </a:cubicBezTo>
                <a:cubicBezTo>
                  <a:pt x="29" y="25"/>
                  <a:pt x="20" y="32"/>
                  <a:pt x="20" y="41"/>
                </a:cubicBezTo>
                <a:cubicBezTo>
                  <a:pt x="20" y="208"/>
                  <a:pt x="20" y="208"/>
                  <a:pt x="20" y="208"/>
                </a:cubicBezTo>
                <a:cubicBezTo>
                  <a:pt x="20" y="214"/>
                  <a:pt x="24" y="220"/>
                  <a:pt x="30" y="221"/>
                </a:cubicBezTo>
                <a:cubicBezTo>
                  <a:pt x="84" y="236"/>
                  <a:pt x="84" y="236"/>
                  <a:pt x="84" y="23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29" name="Freeform 1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DED4DEEE-A28B-4390-8BB4-AAC6371DEB4C}"/>
              </a:ext>
            </a:extLst>
          </p:cNvPr>
          <p:cNvSpPr>
            <a:spLocks noEditPoints="1"/>
          </p:cNvSpPr>
          <p:nvPr/>
        </p:nvSpPr>
        <p:spPr bwMode="auto">
          <a:xfrm>
            <a:off x="6038971" y="1676816"/>
            <a:ext cx="296863" cy="298451"/>
          </a:xfrm>
          <a:custGeom>
            <a:avLst/>
            <a:gdLst>
              <a:gd name="T0" fmla="*/ 151 w 258"/>
              <a:gd name="T1" fmla="*/ 106 h 257"/>
              <a:gd name="T2" fmla="*/ 155 w 258"/>
              <a:gd name="T3" fmla="*/ 107 h 257"/>
              <a:gd name="T4" fmla="*/ 170 w 258"/>
              <a:gd name="T5" fmla="*/ 114 h 257"/>
              <a:gd name="T6" fmla="*/ 170 w 258"/>
              <a:gd name="T7" fmla="*/ 144 h 257"/>
              <a:gd name="T8" fmla="*/ 155 w 258"/>
              <a:gd name="T9" fmla="*/ 150 h 257"/>
              <a:gd name="T10" fmla="*/ 151 w 258"/>
              <a:gd name="T11" fmla="*/ 151 h 257"/>
              <a:gd name="T12" fmla="*/ 107 w 258"/>
              <a:gd name="T13" fmla="*/ 151 h 257"/>
              <a:gd name="T14" fmla="*/ 107 w 258"/>
              <a:gd name="T15" fmla="*/ 106 h 257"/>
              <a:gd name="T16" fmla="*/ 40 w 258"/>
              <a:gd name="T17" fmla="*/ 191 h 257"/>
              <a:gd name="T18" fmla="*/ 45 w 258"/>
              <a:gd name="T19" fmla="*/ 191 h 257"/>
              <a:gd name="T20" fmla="*/ 66 w 258"/>
              <a:gd name="T21" fmla="*/ 218 h 257"/>
              <a:gd name="T22" fmla="*/ 238 w 258"/>
              <a:gd name="T23" fmla="*/ 129 h 257"/>
              <a:gd name="T24" fmla="*/ 20 w 258"/>
              <a:gd name="T25" fmla="*/ 129 h 257"/>
              <a:gd name="T26" fmla="*/ 53 w 258"/>
              <a:gd name="T27" fmla="*/ 233 h 257"/>
              <a:gd name="T28" fmla="*/ 45 w 258"/>
              <a:gd name="T29" fmla="*/ 234 h 257"/>
              <a:gd name="T30" fmla="*/ 25 w 258"/>
              <a:gd name="T31" fmla="*/ 204 h 257"/>
              <a:gd name="T32" fmla="*/ 129 w 258"/>
              <a:gd name="T33" fmla="*/ 0 h 257"/>
              <a:gd name="T34" fmla="*/ 129 w 258"/>
              <a:gd name="T35" fmla="*/ 257 h 257"/>
              <a:gd name="T36" fmla="*/ 38 w 258"/>
              <a:gd name="T37" fmla="*/ 206 h 257"/>
              <a:gd name="T38" fmla="*/ 38 w 258"/>
              <a:gd name="T39" fmla="*/ 206 h 257"/>
              <a:gd name="T40" fmla="*/ 45 w 258"/>
              <a:gd name="T41" fmla="*/ 222 h 257"/>
              <a:gd name="T42" fmla="*/ 52 w 258"/>
              <a:gd name="T43" fmla="*/ 220 h 257"/>
              <a:gd name="T44" fmla="*/ 45 w 258"/>
              <a:gd name="T45" fmla="*/ 203 h 257"/>
              <a:gd name="T46" fmla="*/ 78 w 258"/>
              <a:gd name="T47" fmla="*/ 56 h 257"/>
              <a:gd name="T48" fmla="*/ 91 w 258"/>
              <a:gd name="T49" fmla="*/ 60 h 257"/>
              <a:gd name="T50" fmla="*/ 207 w 258"/>
              <a:gd name="T51" fmla="*/ 129 h 257"/>
              <a:gd name="T52" fmla="*/ 74 w 258"/>
              <a:gd name="T53" fmla="*/ 184 h 257"/>
              <a:gd name="T54" fmla="*/ 61 w 258"/>
              <a:gd name="T55" fmla="*/ 91 h 257"/>
              <a:gd name="T56" fmla="*/ 78 w 258"/>
              <a:gd name="T57" fmla="*/ 56 h 257"/>
              <a:gd name="T58" fmla="*/ 98 w 258"/>
              <a:gd name="T59" fmla="*/ 70 h 257"/>
              <a:gd name="T60" fmla="*/ 93 w 258"/>
              <a:gd name="T61" fmla="*/ 93 h 257"/>
              <a:gd name="T62" fmla="*/ 70 w 258"/>
              <a:gd name="T63" fmla="*/ 98 h 257"/>
              <a:gd name="T64" fmla="*/ 82 w 258"/>
              <a:gd name="T65" fmla="*/ 176 h 257"/>
              <a:gd name="T66" fmla="*/ 195 w 258"/>
              <a:gd name="T67" fmla="*/ 129 h 257"/>
              <a:gd name="T68" fmla="*/ 98 w 258"/>
              <a:gd name="T69" fmla="*/ 70 h 257"/>
              <a:gd name="T70" fmla="*/ 78 w 258"/>
              <a:gd name="T71" fmla="*/ 68 h 257"/>
              <a:gd name="T72" fmla="*/ 68 w 258"/>
              <a:gd name="T73" fmla="*/ 78 h 257"/>
              <a:gd name="T74" fmla="*/ 78 w 258"/>
              <a:gd name="T75" fmla="*/ 87 h 257"/>
              <a:gd name="T76" fmla="*/ 88 w 258"/>
              <a:gd name="T77" fmla="*/ 78 h 257"/>
              <a:gd name="T78" fmla="*/ 78 w 258"/>
              <a:gd name="T79" fmla="*/ 68 h 257"/>
              <a:gd name="T80" fmla="*/ 140 w 258"/>
              <a:gd name="T81" fmla="*/ 112 h 257"/>
              <a:gd name="T82" fmla="*/ 115 w 258"/>
              <a:gd name="T83" fmla="*/ 115 h 257"/>
              <a:gd name="T84" fmla="*/ 115 w 258"/>
              <a:gd name="T85" fmla="*/ 143 h 257"/>
              <a:gd name="T86" fmla="*/ 140 w 258"/>
              <a:gd name="T87" fmla="*/ 145 h 257"/>
              <a:gd name="T88" fmla="*/ 133 w 258"/>
              <a:gd name="T89" fmla="*/ 129 h 257"/>
              <a:gd name="T90" fmla="*/ 140 w 258"/>
              <a:gd name="T91" fmla="*/ 112 h 257"/>
              <a:gd name="T92" fmla="*/ 148 w 258"/>
              <a:gd name="T93" fmla="*/ 122 h 257"/>
              <a:gd name="T94" fmla="*/ 148 w 258"/>
              <a:gd name="T95" fmla="*/ 136 h 257"/>
              <a:gd name="T96" fmla="*/ 162 w 258"/>
              <a:gd name="T97" fmla="*/ 136 h 257"/>
              <a:gd name="T98" fmla="*/ 162 w 258"/>
              <a:gd name="T99" fmla="*/ 136 h 257"/>
              <a:gd name="T100" fmla="*/ 162 w 258"/>
              <a:gd name="T101" fmla="*/ 122 h 257"/>
              <a:gd name="T102" fmla="*/ 155 w 258"/>
              <a:gd name="T103" fmla="*/ 11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257">
                <a:moveTo>
                  <a:pt x="129" y="97"/>
                </a:moveTo>
                <a:cubicBezTo>
                  <a:pt x="138" y="97"/>
                  <a:pt x="146" y="101"/>
                  <a:pt x="151" y="106"/>
                </a:cubicBezTo>
                <a:cubicBezTo>
                  <a:pt x="152" y="107"/>
                  <a:pt x="152" y="107"/>
                  <a:pt x="152" y="107"/>
                </a:cubicBezTo>
                <a:cubicBezTo>
                  <a:pt x="153" y="107"/>
                  <a:pt x="154" y="107"/>
                  <a:pt x="155" y="107"/>
                </a:cubicBezTo>
                <a:cubicBezTo>
                  <a:pt x="161" y="107"/>
                  <a:pt x="166" y="109"/>
                  <a:pt x="170" y="113"/>
                </a:cubicBezTo>
                <a:cubicBezTo>
                  <a:pt x="170" y="114"/>
                  <a:pt x="170" y="114"/>
                  <a:pt x="170" y="114"/>
                </a:cubicBezTo>
                <a:cubicBezTo>
                  <a:pt x="174" y="118"/>
                  <a:pt x="176" y="123"/>
                  <a:pt x="176" y="129"/>
                </a:cubicBezTo>
                <a:cubicBezTo>
                  <a:pt x="176" y="135"/>
                  <a:pt x="174" y="140"/>
                  <a:pt x="170" y="144"/>
                </a:cubicBezTo>
                <a:cubicBezTo>
                  <a:pt x="166" y="148"/>
                  <a:pt x="161" y="150"/>
                  <a:pt x="155" y="150"/>
                </a:cubicBezTo>
                <a:cubicBezTo>
                  <a:pt x="155" y="150"/>
                  <a:pt x="155" y="150"/>
                  <a:pt x="155" y="150"/>
                </a:cubicBezTo>
                <a:cubicBezTo>
                  <a:pt x="154" y="150"/>
                  <a:pt x="153" y="150"/>
                  <a:pt x="152" y="150"/>
                </a:cubicBezTo>
                <a:cubicBezTo>
                  <a:pt x="151" y="151"/>
                  <a:pt x="151" y="151"/>
                  <a:pt x="151" y="151"/>
                </a:cubicBezTo>
                <a:cubicBezTo>
                  <a:pt x="146" y="157"/>
                  <a:pt x="138" y="160"/>
                  <a:pt x="129" y="160"/>
                </a:cubicBezTo>
                <a:cubicBezTo>
                  <a:pt x="120" y="160"/>
                  <a:pt x="112" y="157"/>
                  <a:pt x="107" y="151"/>
                </a:cubicBezTo>
                <a:cubicBezTo>
                  <a:pt x="101" y="145"/>
                  <a:pt x="97" y="137"/>
                  <a:pt x="97" y="129"/>
                </a:cubicBezTo>
                <a:cubicBezTo>
                  <a:pt x="97" y="120"/>
                  <a:pt x="101" y="112"/>
                  <a:pt x="107" y="106"/>
                </a:cubicBezTo>
                <a:cubicBezTo>
                  <a:pt x="112" y="101"/>
                  <a:pt x="120" y="97"/>
                  <a:pt x="129" y="97"/>
                </a:cubicBezTo>
                <a:close/>
                <a:moveTo>
                  <a:pt x="40" y="191"/>
                </a:moveTo>
                <a:cubicBezTo>
                  <a:pt x="40" y="191"/>
                  <a:pt x="40" y="191"/>
                  <a:pt x="40" y="191"/>
                </a:cubicBezTo>
                <a:cubicBezTo>
                  <a:pt x="42" y="191"/>
                  <a:pt x="43" y="191"/>
                  <a:pt x="45" y="191"/>
                </a:cubicBezTo>
                <a:cubicBezTo>
                  <a:pt x="57" y="191"/>
                  <a:pt x="67" y="201"/>
                  <a:pt x="67" y="213"/>
                </a:cubicBezTo>
                <a:cubicBezTo>
                  <a:pt x="67" y="214"/>
                  <a:pt x="67" y="216"/>
                  <a:pt x="66" y="218"/>
                </a:cubicBezTo>
                <a:cubicBezTo>
                  <a:pt x="84" y="230"/>
                  <a:pt x="106" y="237"/>
                  <a:pt x="129" y="237"/>
                </a:cubicBezTo>
                <a:cubicBezTo>
                  <a:pt x="189" y="237"/>
                  <a:pt x="238" y="189"/>
                  <a:pt x="238" y="129"/>
                </a:cubicBezTo>
                <a:cubicBezTo>
                  <a:pt x="238" y="69"/>
                  <a:pt x="189" y="20"/>
                  <a:pt x="129" y="20"/>
                </a:cubicBezTo>
                <a:cubicBezTo>
                  <a:pt x="69" y="20"/>
                  <a:pt x="20" y="69"/>
                  <a:pt x="20" y="129"/>
                </a:cubicBezTo>
                <a:cubicBezTo>
                  <a:pt x="20" y="152"/>
                  <a:pt x="28" y="174"/>
                  <a:pt x="40" y="191"/>
                </a:cubicBezTo>
                <a:close/>
                <a:moveTo>
                  <a:pt x="53" y="233"/>
                </a:moveTo>
                <a:cubicBezTo>
                  <a:pt x="53" y="233"/>
                  <a:pt x="53" y="233"/>
                  <a:pt x="53" y="233"/>
                </a:cubicBezTo>
                <a:cubicBezTo>
                  <a:pt x="51" y="234"/>
                  <a:pt x="48" y="234"/>
                  <a:pt x="45" y="234"/>
                </a:cubicBezTo>
                <a:cubicBezTo>
                  <a:pt x="33" y="234"/>
                  <a:pt x="23" y="225"/>
                  <a:pt x="23" y="213"/>
                </a:cubicBezTo>
                <a:cubicBezTo>
                  <a:pt x="23" y="210"/>
                  <a:pt x="24" y="207"/>
                  <a:pt x="25" y="204"/>
                </a:cubicBezTo>
                <a:cubicBezTo>
                  <a:pt x="9" y="183"/>
                  <a:pt x="0" y="157"/>
                  <a:pt x="0" y="129"/>
                </a:cubicBezTo>
                <a:cubicBezTo>
                  <a:pt x="0" y="58"/>
                  <a:pt x="58" y="0"/>
                  <a:pt x="129" y="0"/>
                </a:cubicBezTo>
                <a:cubicBezTo>
                  <a:pt x="200" y="0"/>
                  <a:pt x="258" y="58"/>
                  <a:pt x="258" y="129"/>
                </a:cubicBezTo>
                <a:cubicBezTo>
                  <a:pt x="258" y="199"/>
                  <a:pt x="200" y="257"/>
                  <a:pt x="129" y="257"/>
                </a:cubicBezTo>
                <a:cubicBezTo>
                  <a:pt x="101" y="257"/>
                  <a:pt x="75" y="248"/>
                  <a:pt x="53" y="233"/>
                </a:cubicBezTo>
                <a:close/>
                <a:moveTo>
                  <a:pt x="38" y="206"/>
                </a:moveTo>
                <a:cubicBezTo>
                  <a:pt x="38" y="206"/>
                  <a:pt x="38" y="206"/>
                  <a:pt x="38" y="206"/>
                </a:cubicBezTo>
                <a:cubicBezTo>
                  <a:pt x="38" y="206"/>
                  <a:pt x="38" y="206"/>
                  <a:pt x="38" y="206"/>
                </a:cubicBezTo>
                <a:cubicBezTo>
                  <a:pt x="36" y="208"/>
                  <a:pt x="35" y="210"/>
                  <a:pt x="35" y="213"/>
                </a:cubicBezTo>
                <a:cubicBezTo>
                  <a:pt x="35" y="218"/>
                  <a:pt x="40" y="222"/>
                  <a:pt x="45" y="222"/>
                </a:cubicBezTo>
                <a:cubicBezTo>
                  <a:pt x="48" y="222"/>
                  <a:pt x="50" y="221"/>
                  <a:pt x="52" y="220"/>
                </a:cubicBezTo>
                <a:cubicBezTo>
                  <a:pt x="52" y="220"/>
                  <a:pt x="52" y="220"/>
                  <a:pt x="52" y="220"/>
                </a:cubicBezTo>
                <a:cubicBezTo>
                  <a:pt x="54" y="218"/>
                  <a:pt x="55" y="215"/>
                  <a:pt x="55" y="213"/>
                </a:cubicBezTo>
                <a:cubicBezTo>
                  <a:pt x="55" y="207"/>
                  <a:pt x="51" y="203"/>
                  <a:pt x="45" y="203"/>
                </a:cubicBezTo>
                <a:cubicBezTo>
                  <a:pt x="42" y="203"/>
                  <a:pt x="40" y="204"/>
                  <a:pt x="38" y="206"/>
                </a:cubicBezTo>
                <a:close/>
                <a:moveTo>
                  <a:pt x="78" y="56"/>
                </a:moveTo>
                <a:cubicBezTo>
                  <a:pt x="78" y="56"/>
                  <a:pt x="78" y="56"/>
                  <a:pt x="78" y="56"/>
                </a:cubicBezTo>
                <a:cubicBezTo>
                  <a:pt x="83" y="56"/>
                  <a:pt x="87" y="57"/>
                  <a:pt x="91" y="60"/>
                </a:cubicBezTo>
                <a:cubicBezTo>
                  <a:pt x="102" y="54"/>
                  <a:pt x="115" y="50"/>
                  <a:pt x="129" y="50"/>
                </a:cubicBezTo>
                <a:cubicBezTo>
                  <a:pt x="172" y="50"/>
                  <a:pt x="207" y="86"/>
                  <a:pt x="207" y="129"/>
                </a:cubicBezTo>
                <a:cubicBezTo>
                  <a:pt x="207" y="172"/>
                  <a:pt x="172" y="207"/>
                  <a:pt x="129" y="207"/>
                </a:cubicBezTo>
                <a:cubicBezTo>
                  <a:pt x="107" y="207"/>
                  <a:pt x="88" y="198"/>
                  <a:pt x="74" y="184"/>
                </a:cubicBezTo>
                <a:cubicBezTo>
                  <a:pt x="60" y="170"/>
                  <a:pt x="51" y="150"/>
                  <a:pt x="51" y="129"/>
                </a:cubicBezTo>
                <a:cubicBezTo>
                  <a:pt x="51" y="115"/>
                  <a:pt x="54" y="102"/>
                  <a:pt x="61" y="91"/>
                </a:cubicBezTo>
                <a:cubicBezTo>
                  <a:pt x="58" y="87"/>
                  <a:pt x="56" y="82"/>
                  <a:pt x="56" y="78"/>
                </a:cubicBezTo>
                <a:cubicBezTo>
                  <a:pt x="56" y="66"/>
                  <a:pt x="66" y="56"/>
                  <a:pt x="78" y="56"/>
                </a:cubicBezTo>
                <a:close/>
                <a:moveTo>
                  <a:pt x="98" y="70"/>
                </a:moveTo>
                <a:cubicBezTo>
                  <a:pt x="98" y="70"/>
                  <a:pt x="98" y="70"/>
                  <a:pt x="98" y="70"/>
                </a:cubicBezTo>
                <a:cubicBezTo>
                  <a:pt x="99" y="72"/>
                  <a:pt x="100" y="75"/>
                  <a:pt x="100" y="78"/>
                </a:cubicBezTo>
                <a:cubicBezTo>
                  <a:pt x="100" y="83"/>
                  <a:pt x="98" y="89"/>
                  <a:pt x="93" y="93"/>
                </a:cubicBezTo>
                <a:cubicBezTo>
                  <a:pt x="89" y="97"/>
                  <a:pt x="84" y="99"/>
                  <a:pt x="78" y="99"/>
                </a:cubicBezTo>
                <a:cubicBezTo>
                  <a:pt x="75" y="99"/>
                  <a:pt x="73" y="99"/>
                  <a:pt x="70" y="98"/>
                </a:cubicBezTo>
                <a:cubicBezTo>
                  <a:pt x="65" y="107"/>
                  <a:pt x="63" y="118"/>
                  <a:pt x="63" y="129"/>
                </a:cubicBezTo>
                <a:cubicBezTo>
                  <a:pt x="63" y="147"/>
                  <a:pt x="70" y="163"/>
                  <a:pt x="82" y="176"/>
                </a:cubicBezTo>
                <a:cubicBezTo>
                  <a:pt x="94" y="188"/>
                  <a:pt x="111" y="195"/>
                  <a:pt x="129" y="195"/>
                </a:cubicBezTo>
                <a:cubicBezTo>
                  <a:pt x="165" y="195"/>
                  <a:pt x="195" y="165"/>
                  <a:pt x="195" y="129"/>
                </a:cubicBezTo>
                <a:cubicBezTo>
                  <a:pt x="195" y="92"/>
                  <a:pt x="165" y="62"/>
                  <a:pt x="129" y="62"/>
                </a:cubicBezTo>
                <a:cubicBezTo>
                  <a:pt x="118" y="62"/>
                  <a:pt x="107" y="65"/>
                  <a:pt x="98" y="70"/>
                </a:cubicBezTo>
                <a:close/>
                <a:moveTo>
                  <a:pt x="78" y="68"/>
                </a:moveTo>
                <a:cubicBezTo>
                  <a:pt x="78" y="68"/>
                  <a:pt x="78" y="68"/>
                  <a:pt x="78" y="68"/>
                </a:cubicBezTo>
                <a:cubicBezTo>
                  <a:pt x="75" y="68"/>
                  <a:pt x="73" y="69"/>
                  <a:pt x="71" y="71"/>
                </a:cubicBezTo>
                <a:cubicBezTo>
                  <a:pt x="69" y="72"/>
                  <a:pt x="68" y="75"/>
                  <a:pt x="68" y="78"/>
                </a:cubicBezTo>
                <a:cubicBezTo>
                  <a:pt x="68" y="80"/>
                  <a:pt x="69" y="83"/>
                  <a:pt x="71" y="85"/>
                </a:cubicBezTo>
                <a:cubicBezTo>
                  <a:pt x="73" y="86"/>
                  <a:pt x="75" y="87"/>
                  <a:pt x="78" y="87"/>
                </a:cubicBezTo>
                <a:cubicBezTo>
                  <a:pt x="80" y="87"/>
                  <a:pt x="83" y="86"/>
                  <a:pt x="85" y="85"/>
                </a:cubicBezTo>
                <a:cubicBezTo>
                  <a:pt x="87" y="83"/>
                  <a:pt x="88" y="80"/>
                  <a:pt x="88" y="78"/>
                </a:cubicBezTo>
                <a:cubicBezTo>
                  <a:pt x="88" y="75"/>
                  <a:pt x="87" y="72"/>
                  <a:pt x="85" y="71"/>
                </a:cubicBezTo>
                <a:cubicBezTo>
                  <a:pt x="83" y="69"/>
                  <a:pt x="80" y="68"/>
                  <a:pt x="78" y="68"/>
                </a:cubicBezTo>
                <a:close/>
                <a:moveTo>
                  <a:pt x="140" y="112"/>
                </a:moveTo>
                <a:cubicBezTo>
                  <a:pt x="140" y="112"/>
                  <a:pt x="140" y="112"/>
                  <a:pt x="140" y="112"/>
                </a:cubicBezTo>
                <a:cubicBezTo>
                  <a:pt x="137" y="110"/>
                  <a:pt x="133" y="109"/>
                  <a:pt x="129" y="109"/>
                </a:cubicBezTo>
                <a:cubicBezTo>
                  <a:pt x="123" y="109"/>
                  <a:pt x="119" y="111"/>
                  <a:pt x="115" y="115"/>
                </a:cubicBezTo>
                <a:cubicBezTo>
                  <a:pt x="111" y="118"/>
                  <a:pt x="109" y="123"/>
                  <a:pt x="109" y="129"/>
                </a:cubicBezTo>
                <a:cubicBezTo>
                  <a:pt x="109" y="134"/>
                  <a:pt x="111" y="139"/>
                  <a:pt x="115" y="143"/>
                </a:cubicBezTo>
                <a:cubicBezTo>
                  <a:pt x="119" y="146"/>
                  <a:pt x="123" y="148"/>
                  <a:pt x="129" y="148"/>
                </a:cubicBezTo>
                <a:cubicBezTo>
                  <a:pt x="133" y="148"/>
                  <a:pt x="137" y="147"/>
                  <a:pt x="140" y="145"/>
                </a:cubicBezTo>
                <a:cubicBezTo>
                  <a:pt x="139" y="144"/>
                  <a:pt x="139" y="144"/>
                  <a:pt x="139" y="144"/>
                </a:cubicBezTo>
                <a:cubicBezTo>
                  <a:pt x="135" y="140"/>
                  <a:pt x="133" y="135"/>
                  <a:pt x="133" y="129"/>
                </a:cubicBezTo>
                <a:cubicBezTo>
                  <a:pt x="133" y="123"/>
                  <a:pt x="135" y="117"/>
                  <a:pt x="139" y="113"/>
                </a:cubicBezTo>
                <a:cubicBezTo>
                  <a:pt x="140" y="112"/>
                  <a:pt x="140" y="112"/>
                  <a:pt x="140" y="112"/>
                </a:cubicBezTo>
                <a:close/>
                <a:moveTo>
                  <a:pt x="148" y="122"/>
                </a:moveTo>
                <a:cubicBezTo>
                  <a:pt x="148" y="122"/>
                  <a:pt x="148" y="122"/>
                  <a:pt x="148" y="122"/>
                </a:cubicBezTo>
                <a:cubicBezTo>
                  <a:pt x="146" y="124"/>
                  <a:pt x="145" y="126"/>
                  <a:pt x="145" y="129"/>
                </a:cubicBezTo>
                <a:cubicBezTo>
                  <a:pt x="145" y="131"/>
                  <a:pt x="146" y="134"/>
                  <a:pt x="148" y="136"/>
                </a:cubicBezTo>
                <a:cubicBezTo>
                  <a:pt x="150" y="137"/>
                  <a:pt x="152" y="139"/>
                  <a:pt x="155" y="139"/>
                </a:cubicBezTo>
                <a:cubicBezTo>
                  <a:pt x="157" y="139"/>
                  <a:pt x="160" y="137"/>
                  <a:pt x="162" y="136"/>
                </a:cubicBezTo>
                <a:cubicBezTo>
                  <a:pt x="162" y="136"/>
                  <a:pt x="162" y="136"/>
                  <a:pt x="162" y="136"/>
                </a:cubicBezTo>
                <a:cubicBezTo>
                  <a:pt x="162" y="136"/>
                  <a:pt x="162" y="136"/>
                  <a:pt x="162" y="136"/>
                </a:cubicBezTo>
                <a:cubicBezTo>
                  <a:pt x="163" y="134"/>
                  <a:pt x="164" y="131"/>
                  <a:pt x="164" y="129"/>
                </a:cubicBezTo>
                <a:cubicBezTo>
                  <a:pt x="164" y="126"/>
                  <a:pt x="163" y="124"/>
                  <a:pt x="162" y="122"/>
                </a:cubicBezTo>
                <a:cubicBezTo>
                  <a:pt x="162" y="122"/>
                  <a:pt x="162" y="122"/>
                  <a:pt x="162" y="122"/>
                </a:cubicBezTo>
                <a:cubicBezTo>
                  <a:pt x="160" y="120"/>
                  <a:pt x="157" y="119"/>
                  <a:pt x="155" y="119"/>
                </a:cubicBezTo>
                <a:cubicBezTo>
                  <a:pt x="152" y="119"/>
                  <a:pt x="150" y="120"/>
                  <a:pt x="148" y="122"/>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0" name="文本框 2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9126A0D4-5D40-4DD9-9472-D29344D82190}"/>
              </a:ext>
            </a:extLst>
          </p:cNvPr>
          <p:cNvSpPr txBox="1"/>
          <p:nvPr/>
        </p:nvSpPr>
        <p:spPr>
          <a:xfrm>
            <a:off x="1106012" y="297955"/>
            <a:ext cx="1402080" cy="460375"/>
          </a:xfrm>
          <a:prstGeom prst="rect">
            <a:avLst/>
          </a:prstGeom>
          <a:noFill/>
        </p:spPr>
        <p:txBody>
          <a:bodyPr wrap="none" rtlCol="0">
            <a:spAutoFit/>
          </a:bodyPr>
          <a:lstStyle/>
          <a:p>
            <a:r>
              <a:rPr lang="zh-CN" sz="2400" b="1" dirty="0">
                <a:solidFill>
                  <a:schemeClr val="bg1"/>
                </a:solidFill>
                <a:ea typeface="+mj-ea"/>
              </a:rPr>
              <a:t>人员分配</a:t>
            </a:r>
          </a:p>
        </p:txBody>
      </p:sp>
      <p:sp>
        <p:nvSpPr>
          <p:cNvPr id="31" name="任意多边形 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76BEEE0C-0B9E-4FE4-9F3D-B1D69EBDB788}"/>
              </a:ext>
            </a:extLst>
          </p:cNvPr>
          <p:cNvSpPr/>
          <p:nvPr/>
        </p:nvSpPr>
        <p:spPr>
          <a:xfrm>
            <a:off x="2645682" y="4145099"/>
            <a:ext cx="3866606" cy="0"/>
          </a:xfrm>
          <a:custGeom>
            <a:avLst/>
            <a:gdLst>
              <a:gd name="connsiteX0" fmla="*/ 3866606 w 3866606"/>
              <a:gd name="connsiteY0" fmla="*/ 0 h 0"/>
              <a:gd name="connsiteX1" fmla="*/ 0 w 3866606"/>
              <a:gd name="connsiteY1" fmla="*/ 0 h 0"/>
            </a:gdLst>
            <a:ahLst/>
            <a:cxnLst>
              <a:cxn ang="0">
                <a:pos x="connsiteX0" y="connsiteY0"/>
              </a:cxn>
              <a:cxn ang="0">
                <a:pos x="connsiteX1" y="connsiteY1"/>
              </a:cxn>
            </a:cxnLst>
            <a:rect l="l" t="t" r="r" b="b"/>
            <a:pathLst>
              <a:path w="3866606">
                <a:moveTo>
                  <a:pt x="3866606"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E3AB3DD7-803D-4B6F-B391-4733941696E8}"/>
              </a:ext>
            </a:extLst>
          </p:cNvPr>
          <p:cNvSpPr/>
          <p:nvPr/>
        </p:nvSpPr>
        <p:spPr>
          <a:xfrm>
            <a:off x="5922555" y="3865301"/>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33" name="矩形 3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6B88A935-C0C8-413E-9A5F-CD3871D9E455}"/>
              </a:ext>
            </a:extLst>
          </p:cNvPr>
          <p:cNvSpPr/>
          <p:nvPr/>
        </p:nvSpPr>
        <p:spPr>
          <a:xfrm>
            <a:off x="6922335" y="4131871"/>
            <a:ext cx="4139819" cy="337185"/>
          </a:xfrm>
          <a:prstGeom prst="rect">
            <a:avLst/>
          </a:prstGeom>
        </p:spPr>
        <p:txBody>
          <a:bodyPr wrap="square">
            <a:spAutoFit/>
          </a:bodyPr>
          <a:lstStyle/>
          <a:p>
            <a:r>
              <a:rPr lang="zh-CN" altLang="en-US" sz="1600" dirty="0" err="1">
                <a:solidFill>
                  <a:schemeClr val="bg1"/>
                </a:solidFill>
                <a:latin typeface="+mj-lt"/>
                <a:ea typeface="+mj-ea"/>
                <a:cs typeface="Segoe UI Semilight" panose="020B0402040204020203" pitchFamily="34" charset="0"/>
              </a:rPr>
              <a:t>魏刚林</a:t>
            </a:r>
          </a:p>
        </p:txBody>
      </p:sp>
      <p:sp>
        <p:nvSpPr>
          <p:cNvPr id="34" name="文本框 3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F5DCB3A6-87CF-44AE-91B8-E981F4FAC52D}"/>
              </a:ext>
            </a:extLst>
          </p:cNvPr>
          <p:cNvSpPr txBox="1"/>
          <p:nvPr/>
        </p:nvSpPr>
        <p:spPr>
          <a:xfrm>
            <a:off x="6922335" y="3784926"/>
            <a:ext cx="1692910" cy="369332"/>
          </a:xfrm>
          <a:prstGeom prst="rect">
            <a:avLst/>
          </a:prstGeom>
          <a:noFill/>
        </p:spPr>
        <p:txBody>
          <a:bodyPr wrap="square" rtlCol="0">
            <a:spAutoFit/>
          </a:bodyPr>
          <a:lstStyle/>
          <a:p>
            <a:r>
              <a:rPr lang="en-US" sz="1800" b="1" dirty="0">
                <a:solidFill>
                  <a:schemeClr val="bg1"/>
                </a:solidFill>
                <a:latin typeface="+mj-lt"/>
              </a:rPr>
              <a:t>Data analytic</a:t>
            </a:r>
          </a:p>
        </p:txBody>
      </p:sp>
      <p:sp>
        <p:nvSpPr>
          <p:cNvPr id="35" name="Freeform 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7460E477-BE84-4B10-82C8-591F58BAD616}"/>
              </a:ext>
            </a:extLst>
          </p:cNvPr>
          <p:cNvSpPr>
            <a:spLocks noEditPoints="1"/>
          </p:cNvSpPr>
          <p:nvPr/>
        </p:nvSpPr>
        <p:spPr bwMode="auto">
          <a:xfrm>
            <a:off x="6095646" y="4020481"/>
            <a:ext cx="296234" cy="298707"/>
          </a:xfrm>
          <a:custGeom>
            <a:avLst/>
            <a:gdLst>
              <a:gd name="T0" fmla="*/ 251 w 253"/>
              <a:gd name="T1" fmla="*/ 26 h 253"/>
              <a:gd name="T2" fmla="*/ 213 w 253"/>
              <a:gd name="T3" fmla="*/ 80 h 253"/>
              <a:gd name="T4" fmla="*/ 204 w 253"/>
              <a:gd name="T5" fmla="*/ 81 h 253"/>
              <a:gd name="T6" fmla="*/ 148 w 253"/>
              <a:gd name="T7" fmla="*/ 118 h 253"/>
              <a:gd name="T8" fmla="*/ 180 w 253"/>
              <a:gd name="T9" fmla="*/ 158 h 253"/>
              <a:gd name="T10" fmla="*/ 167 w 253"/>
              <a:gd name="T11" fmla="*/ 179 h 253"/>
              <a:gd name="T12" fmla="*/ 143 w 253"/>
              <a:gd name="T13" fmla="*/ 181 h 253"/>
              <a:gd name="T14" fmla="*/ 60 w 253"/>
              <a:gd name="T15" fmla="*/ 253 h 253"/>
              <a:gd name="T16" fmla="*/ 42 w 253"/>
              <a:gd name="T17" fmla="*/ 245 h 253"/>
              <a:gd name="T18" fmla="*/ 0 w 253"/>
              <a:gd name="T19" fmla="*/ 192 h 253"/>
              <a:gd name="T20" fmla="*/ 0 w 253"/>
              <a:gd name="T21" fmla="*/ 192 h 253"/>
              <a:gd name="T22" fmla="*/ 71 w 253"/>
              <a:gd name="T23" fmla="*/ 110 h 253"/>
              <a:gd name="T24" fmla="*/ 73 w 253"/>
              <a:gd name="T25" fmla="*/ 85 h 253"/>
              <a:gd name="T26" fmla="*/ 94 w 253"/>
              <a:gd name="T27" fmla="*/ 72 h 253"/>
              <a:gd name="T28" fmla="*/ 134 w 253"/>
              <a:gd name="T29" fmla="*/ 104 h 253"/>
              <a:gd name="T30" fmla="*/ 172 w 253"/>
              <a:gd name="T31" fmla="*/ 48 h 253"/>
              <a:gd name="T32" fmla="*/ 172 w 253"/>
              <a:gd name="T33" fmla="*/ 39 h 253"/>
              <a:gd name="T34" fmla="*/ 227 w 253"/>
              <a:gd name="T35" fmla="*/ 2 h 253"/>
              <a:gd name="T36" fmla="*/ 82 w 253"/>
              <a:gd name="T37" fmla="*/ 139 h 253"/>
              <a:gd name="T38" fmla="*/ 91 w 253"/>
              <a:gd name="T39" fmla="*/ 148 h 253"/>
              <a:gd name="T40" fmla="*/ 32 w 253"/>
              <a:gd name="T41" fmla="*/ 198 h 253"/>
              <a:gd name="T42" fmla="*/ 82 w 253"/>
              <a:gd name="T43" fmla="*/ 139 h 253"/>
              <a:gd name="T44" fmla="*/ 105 w 253"/>
              <a:gd name="T45" fmla="*/ 162 h 253"/>
              <a:gd name="T46" fmla="*/ 113 w 253"/>
              <a:gd name="T47" fmla="*/ 170 h 253"/>
              <a:gd name="T48" fmla="*/ 54 w 253"/>
              <a:gd name="T49" fmla="*/ 220 h 253"/>
              <a:gd name="T50" fmla="*/ 105 w 253"/>
              <a:gd name="T51" fmla="*/ 162 h 253"/>
              <a:gd name="T52" fmla="*/ 160 w 253"/>
              <a:gd name="T53" fmla="*/ 158 h 253"/>
              <a:gd name="T54" fmla="*/ 88 w 253"/>
              <a:gd name="T55" fmla="*/ 99 h 253"/>
              <a:gd name="T56" fmla="*/ 92 w 253"/>
              <a:gd name="T57" fmla="*/ 103 h 253"/>
              <a:gd name="T58" fmla="*/ 149 w 253"/>
              <a:gd name="T59" fmla="*/ 161 h 253"/>
              <a:gd name="T60" fmla="*/ 153 w 253"/>
              <a:gd name="T61" fmla="*/ 165 h 253"/>
              <a:gd name="T62" fmla="*/ 65 w 253"/>
              <a:gd name="T63" fmla="*/ 231 h 253"/>
              <a:gd name="T64" fmla="*/ 128 w 253"/>
              <a:gd name="T65" fmla="*/ 168 h 253"/>
              <a:gd name="T66" fmla="*/ 21 w 253"/>
              <a:gd name="T67" fmla="*/ 188 h 253"/>
              <a:gd name="T68" fmla="*/ 19 w 253"/>
              <a:gd name="T69" fmla="*/ 192 h 253"/>
              <a:gd name="T70" fmla="*/ 56 w 253"/>
              <a:gd name="T71" fmla="*/ 231 h 253"/>
              <a:gd name="T72" fmla="*/ 60 w 253"/>
              <a:gd name="T73" fmla="*/ 233 h 253"/>
              <a:gd name="T74" fmla="*/ 238 w 253"/>
              <a:gd name="T75" fmla="*/ 30 h 253"/>
              <a:gd name="T76" fmla="*/ 222 w 253"/>
              <a:gd name="T77" fmla="*/ 14 h 253"/>
              <a:gd name="T78" fmla="*/ 208 w 253"/>
              <a:gd name="T79" fmla="*/ 6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253">
                <a:moveTo>
                  <a:pt x="227" y="2"/>
                </a:moveTo>
                <a:cubicBezTo>
                  <a:pt x="251" y="26"/>
                  <a:pt x="251" y="26"/>
                  <a:pt x="251" y="26"/>
                </a:cubicBezTo>
                <a:cubicBezTo>
                  <a:pt x="253" y="28"/>
                  <a:pt x="253" y="31"/>
                  <a:pt x="251" y="34"/>
                </a:cubicBezTo>
                <a:cubicBezTo>
                  <a:pt x="213" y="80"/>
                  <a:pt x="213" y="80"/>
                  <a:pt x="213" y="80"/>
                </a:cubicBezTo>
                <a:cubicBezTo>
                  <a:pt x="211" y="83"/>
                  <a:pt x="207" y="83"/>
                  <a:pt x="205" y="81"/>
                </a:cubicBezTo>
                <a:cubicBezTo>
                  <a:pt x="205" y="81"/>
                  <a:pt x="204" y="81"/>
                  <a:pt x="204" y="81"/>
                </a:cubicBezTo>
                <a:cubicBezTo>
                  <a:pt x="195" y="71"/>
                  <a:pt x="195" y="71"/>
                  <a:pt x="195" y="71"/>
                </a:cubicBezTo>
                <a:cubicBezTo>
                  <a:pt x="148" y="118"/>
                  <a:pt x="148" y="118"/>
                  <a:pt x="148" y="118"/>
                </a:cubicBezTo>
                <a:cubicBezTo>
                  <a:pt x="175" y="145"/>
                  <a:pt x="175" y="145"/>
                  <a:pt x="175" y="145"/>
                </a:cubicBezTo>
                <a:cubicBezTo>
                  <a:pt x="179" y="148"/>
                  <a:pt x="180" y="153"/>
                  <a:pt x="180" y="158"/>
                </a:cubicBezTo>
                <a:cubicBezTo>
                  <a:pt x="180" y="163"/>
                  <a:pt x="179" y="168"/>
                  <a:pt x="175" y="172"/>
                </a:cubicBezTo>
                <a:cubicBezTo>
                  <a:pt x="167" y="179"/>
                  <a:pt x="167" y="179"/>
                  <a:pt x="167" y="179"/>
                </a:cubicBezTo>
                <a:cubicBezTo>
                  <a:pt x="163" y="183"/>
                  <a:pt x="158" y="185"/>
                  <a:pt x="153" y="185"/>
                </a:cubicBezTo>
                <a:cubicBezTo>
                  <a:pt x="150" y="185"/>
                  <a:pt x="146" y="184"/>
                  <a:pt x="143" y="181"/>
                </a:cubicBezTo>
                <a:cubicBezTo>
                  <a:pt x="79" y="245"/>
                  <a:pt x="79" y="245"/>
                  <a:pt x="79" y="245"/>
                </a:cubicBezTo>
                <a:cubicBezTo>
                  <a:pt x="74" y="250"/>
                  <a:pt x="67" y="253"/>
                  <a:pt x="60" y="253"/>
                </a:cubicBezTo>
                <a:cubicBezTo>
                  <a:pt x="60" y="253"/>
                  <a:pt x="60" y="253"/>
                  <a:pt x="60" y="253"/>
                </a:cubicBezTo>
                <a:cubicBezTo>
                  <a:pt x="53" y="253"/>
                  <a:pt x="47" y="250"/>
                  <a:pt x="42" y="245"/>
                </a:cubicBezTo>
                <a:cubicBezTo>
                  <a:pt x="7" y="211"/>
                  <a:pt x="7" y="211"/>
                  <a:pt x="7" y="211"/>
                </a:cubicBezTo>
                <a:cubicBezTo>
                  <a:pt x="2" y="206"/>
                  <a:pt x="0" y="199"/>
                  <a:pt x="0" y="192"/>
                </a:cubicBezTo>
                <a:cubicBezTo>
                  <a:pt x="0" y="192"/>
                  <a:pt x="0" y="192"/>
                  <a:pt x="0" y="192"/>
                </a:cubicBezTo>
                <a:cubicBezTo>
                  <a:pt x="0" y="192"/>
                  <a:pt x="0" y="192"/>
                  <a:pt x="0" y="192"/>
                </a:cubicBezTo>
                <a:cubicBezTo>
                  <a:pt x="0" y="185"/>
                  <a:pt x="2" y="179"/>
                  <a:pt x="7" y="174"/>
                </a:cubicBezTo>
                <a:cubicBezTo>
                  <a:pt x="71" y="110"/>
                  <a:pt x="71" y="110"/>
                  <a:pt x="71" y="110"/>
                </a:cubicBezTo>
                <a:cubicBezTo>
                  <a:pt x="69" y="107"/>
                  <a:pt x="67" y="103"/>
                  <a:pt x="67" y="99"/>
                </a:cubicBezTo>
                <a:cubicBezTo>
                  <a:pt x="67" y="94"/>
                  <a:pt x="69" y="89"/>
                  <a:pt x="73" y="85"/>
                </a:cubicBezTo>
                <a:cubicBezTo>
                  <a:pt x="81" y="78"/>
                  <a:pt x="81" y="78"/>
                  <a:pt x="81" y="78"/>
                </a:cubicBezTo>
                <a:cubicBezTo>
                  <a:pt x="84" y="74"/>
                  <a:pt x="89" y="72"/>
                  <a:pt x="94" y="72"/>
                </a:cubicBezTo>
                <a:cubicBezTo>
                  <a:pt x="99" y="72"/>
                  <a:pt x="104" y="74"/>
                  <a:pt x="108" y="78"/>
                </a:cubicBezTo>
                <a:cubicBezTo>
                  <a:pt x="134" y="104"/>
                  <a:pt x="134" y="104"/>
                  <a:pt x="134" y="104"/>
                </a:cubicBezTo>
                <a:cubicBezTo>
                  <a:pt x="181" y="57"/>
                  <a:pt x="181" y="57"/>
                  <a:pt x="181" y="57"/>
                </a:cubicBezTo>
                <a:cubicBezTo>
                  <a:pt x="172" y="48"/>
                  <a:pt x="172" y="48"/>
                  <a:pt x="172" y="48"/>
                </a:cubicBezTo>
                <a:cubicBezTo>
                  <a:pt x="169" y="46"/>
                  <a:pt x="169" y="42"/>
                  <a:pt x="172" y="39"/>
                </a:cubicBezTo>
                <a:cubicBezTo>
                  <a:pt x="172" y="39"/>
                  <a:pt x="172" y="39"/>
                  <a:pt x="172" y="39"/>
                </a:cubicBezTo>
                <a:cubicBezTo>
                  <a:pt x="219" y="2"/>
                  <a:pt x="219" y="2"/>
                  <a:pt x="219" y="2"/>
                </a:cubicBezTo>
                <a:cubicBezTo>
                  <a:pt x="221" y="0"/>
                  <a:pt x="225" y="0"/>
                  <a:pt x="227" y="2"/>
                </a:cubicBezTo>
                <a:close/>
                <a:moveTo>
                  <a:pt x="82" y="139"/>
                </a:moveTo>
                <a:cubicBezTo>
                  <a:pt x="82" y="139"/>
                  <a:pt x="82" y="139"/>
                  <a:pt x="82" y="139"/>
                </a:cubicBezTo>
                <a:cubicBezTo>
                  <a:pt x="85" y="137"/>
                  <a:pt x="88" y="137"/>
                  <a:pt x="91" y="139"/>
                </a:cubicBezTo>
                <a:cubicBezTo>
                  <a:pt x="93" y="142"/>
                  <a:pt x="93" y="145"/>
                  <a:pt x="91" y="148"/>
                </a:cubicBezTo>
                <a:cubicBezTo>
                  <a:pt x="40" y="198"/>
                  <a:pt x="40" y="198"/>
                  <a:pt x="40" y="198"/>
                </a:cubicBezTo>
                <a:cubicBezTo>
                  <a:pt x="38" y="200"/>
                  <a:pt x="34" y="200"/>
                  <a:pt x="32" y="198"/>
                </a:cubicBezTo>
                <a:cubicBezTo>
                  <a:pt x="30" y="196"/>
                  <a:pt x="30" y="192"/>
                  <a:pt x="32" y="190"/>
                </a:cubicBezTo>
                <a:cubicBezTo>
                  <a:pt x="82" y="139"/>
                  <a:pt x="82" y="139"/>
                  <a:pt x="82" y="139"/>
                </a:cubicBezTo>
                <a:close/>
                <a:moveTo>
                  <a:pt x="105" y="162"/>
                </a:moveTo>
                <a:cubicBezTo>
                  <a:pt x="105" y="162"/>
                  <a:pt x="105" y="162"/>
                  <a:pt x="105" y="162"/>
                </a:cubicBezTo>
                <a:cubicBezTo>
                  <a:pt x="107" y="159"/>
                  <a:pt x="111" y="159"/>
                  <a:pt x="113" y="162"/>
                </a:cubicBezTo>
                <a:cubicBezTo>
                  <a:pt x="115" y="164"/>
                  <a:pt x="115" y="168"/>
                  <a:pt x="113" y="170"/>
                </a:cubicBezTo>
                <a:cubicBezTo>
                  <a:pt x="63" y="220"/>
                  <a:pt x="63" y="220"/>
                  <a:pt x="63" y="220"/>
                </a:cubicBezTo>
                <a:cubicBezTo>
                  <a:pt x="60" y="223"/>
                  <a:pt x="57" y="223"/>
                  <a:pt x="54" y="220"/>
                </a:cubicBezTo>
                <a:cubicBezTo>
                  <a:pt x="52" y="218"/>
                  <a:pt x="52" y="214"/>
                  <a:pt x="54" y="212"/>
                </a:cubicBezTo>
                <a:cubicBezTo>
                  <a:pt x="105" y="162"/>
                  <a:pt x="105" y="162"/>
                  <a:pt x="105" y="162"/>
                </a:cubicBezTo>
                <a:close/>
                <a:moveTo>
                  <a:pt x="160" y="158"/>
                </a:moveTo>
                <a:cubicBezTo>
                  <a:pt x="160" y="158"/>
                  <a:pt x="160" y="158"/>
                  <a:pt x="160" y="158"/>
                </a:cubicBezTo>
                <a:cubicBezTo>
                  <a:pt x="94" y="92"/>
                  <a:pt x="94" y="92"/>
                  <a:pt x="94" y="92"/>
                </a:cubicBezTo>
                <a:cubicBezTo>
                  <a:pt x="88" y="99"/>
                  <a:pt x="88" y="99"/>
                  <a:pt x="88" y="99"/>
                </a:cubicBezTo>
                <a:cubicBezTo>
                  <a:pt x="92" y="103"/>
                  <a:pt x="92" y="103"/>
                  <a:pt x="92" y="103"/>
                </a:cubicBezTo>
                <a:cubicBezTo>
                  <a:pt x="92" y="103"/>
                  <a:pt x="92" y="103"/>
                  <a:pt x="92" y="103"/>
                </a:cubicBezTo>
                <a:cubicBezTo>
                  <a:pt x="92" y="103"/>
                  <a:pt x="92" y="103"/>
                  <a:pt x="92" y="103"/>
                </a:cubicBezTo>
                <a:cubicBezTo>
                  <a:pt x="149" y="161"/>
                  <a:pt x="149" y="161"/>
                  <a:pt x="149" y="161"/>
                </a:cubicBezTo>
                <a:cubicBezTo>
                  <a:pt x="150" y="161"/>
                  <a:pt x="150" y="161"/>
                  <a:pt x="150" y="161"/>
                </a:cubicBezTo>
                <a:cubicBezTo>
                  <a:pt x="153" y="165"/>
                  <a:pt x="153" y="165"/>
                  <a:pt x="153" y="165"/>
                </a:cubicBezTo>
                <a:cubicBezTo>
                  <a:pt x="160" y="158"/>
                  <a:pt x="160" y="158"/>
                  <a:pt x="160" y="158"/>
                </a:cubicBezTo>
                <a:close/>
                <a:moveTo>
                  <a:pt x="65" y="231"/>
                </a:moveTo>
                <a:cubicBezTo>
                  <a:pt x="65" y="231"/>
                  <a:pt x="65" y="231"/>
                  <a:pt x="65" y="231"/>
                </a:cubicBezTo>
                <a:cubicBezTo>
                  <a:pt x="128" y="168"/>
                  <a:pt x="128" y="168"/>
                  <a:pt x="128" y="168"/>
                </a:cubicBezTo>
                <a:cubicBezTo>
                  <a:pt x="85" y="124"/>
                  <a:pt x="85" y="124"/>
                  <a:pt x="85" y="124"/>
                </a:cubicBezTo>
                <a:cubicBezTo>
                  <a:pt x="21" y="188"/>
                  <a:pt x="21" y="188"/>
                  <a:pt x="21" y="188"/>
                </a:cubicBezTo>
                <a:cubicBezTo>
                  <a:pt x="20" y="189"/>
                  <a:pt x="19" y="191"/>
                  <a:pt x="19" y="192"/>
                </a:cubicBezTo>
                <a:cubicBezTo>
                  <a:pt x="19" y="192"/>
                  <a:pt x="19" y="192"/>
                  <a:pt x="19" y="192"/>
                </a:cubicBezTo>
                <a:cubicBezTo>
                  <a:pt x="19" y="194"/>
                  <a:pt x="20" y="196"/>
                  <a:pt x="21" y="197"/>
                </a:cubicBezTo>
                <a:cubicBezTo>
                  <a:pt x="56" y="231"/>
                  <a:pt x="56" y="231"/>
                  <a:pt x="56" y="231"/>
                </a:cubicBezTo>
                <a:cubicBezTo>
                  <a:pt x="57" y="232"/>
                  <a:pt x="58" y="233"/>
                  <a:pt x="60" y="233"/>
                </a:cubicBezTo>
                <a:cubicBezTo>
                  <a:pt x="60" y="233"/>
                  <a:pt x="60" y="233"/>
                  <a:pt x="60" y="233"/>
                </a:cubicBezTo>
                <a:cubicBezTo>
                  <a:pt x="62" y="233"/>
                  <a:pt x="63" y="233"/>
                  <a:pt x="65" y="231"/>
                </a:cubicBezTo>
                <a:close/>
                <a:moveTo>
                  <a:pt x="238" y="30"/>
                </a:moveTo>
                <a:cubicBezTo>
                  <a:pt x="238" y="30"/>
                  <a:pt x="238" y="30"/>
                  <a:pt x="238" y="30"/>
                </a:cubicBezTo>
                <a:cubicBezTo>
                  <a:pt x="222" y="14"/>
                  <a:pt x="222" y="14"/>
                  <a:pt x="222" y="14"/>
                </a:cubicBezTo>
                <a:cubicBezTo>
                  <a:pt x="185" y="44"/>
                  <a:pt x="185" y="44"/>
                  <a:pt x="185" y="44"/>
                </a:cubicBezTo>
                <a:cubicBezTo>
                  <a:pt x="208" y="68"/>
                  <a:pt x="208" y="68"/>
                  <a:pt x="208" y="68"/>
                </a:cubicBezTo>
                <a:cubicBezTo>
                  <a:pt x="238" y="30"/>
                  <a:pt x="238" y="30"/>
                  <a:pt x="238" y="30"/>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6" name="任意多边形 9"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8782FA19-3A31-4047-99EA-CDBC39DDDC06}"/>
              </a:ext>
            </a:extLst>
          </p:cNvPr>
          <p:cNvSpPr/>
          <p:nvPr/>
        </p:nvSpPr>
        <p:spPr>
          <a:xfrm>
            <a:off x="2645682" y="5478599"/>
            <a:ext cx="3866606" cy="0"/>
          </a:xfrm>
          <a:custGeom>
            <a:avLst/>
            <a:gdLst>
              <a:gd name="connsiteX0" fmla="*/ 3866606 w 3866606"/>
              <a:gd name="connsiteY0" fmla="*/ 0 h 0"/>
              <a:gd name="connsiteX1" fmla="*/ 0 w 3866606"/>
              <a:gd name="connsiteY1" fmla="*/ 0 h 0"/>
            </a:gdLst>
            <a:ahLst/>
            <a:cxnLst>
              <a:cxn ang="0">
                <a:pos x="connsiteX0" y="connsiteY0"/>
              </a:cxn>
              <a:cxn ang="0">
                <a:pos x="connsiteX1" y="connsiteY1"/>
              </a:cxn>
            </a:cxnLst>
            <a:rect l="l" t="t" r="r" b="b"/>
            <a:pathLst>
              <a:path w="3866606">
                <a:moveTo>
                  <a:pt x="3866606" y="0"/>
                </a:move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1E1A901C-D1D7-453E-B1E9-380EFF0A4E3B}"/>
              </a:ext>
            </a:extLst>
          </p:cNvPr>
          <p:cNvSpPr/>
          <p:nvPr/>
        </p:nvSpPr>
        <p:spPr>
          <a:xfrm>
            <a:off x="5922555" y="5198801"/>
            <a:ext cx="589287" cy="589285"/>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endParaRPr>
          </a:p>
        </p:txBody>
      </p:sp>
      <p:sp>
        <p:nvSpPr>
          <p:cNvPr id="38" name="矩形 37"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7716176F-51C0-4D5D-A1C1-7A2DCA154530}"/>
              </a:ext>
            </a:extLst>
          </p:cNvPr>
          <p:cNvSpPr/>
          <p:nvPr/>
        </p:nvSpPr>
        <p:spPr>
          <a:xfrm>
            <a:off x="6922335" y="4845611"/>
            <a:ext cx="4139819" cy="337185"/>
          </a:xfrm>
          <a:prstGeom prst="rect">
            <a:avLst/>
          </a:prstGeom>
        </p:spPr>
        <p:txBody>
          <a:bodyPr wrap="square">
            <a:spAutoFit/>
          </a:bodyPr>
          <a:lstStyle/>
          <a:p>
            <a:r>
              <a:rPr lang="zh-CN" altLang="en-US" sz="1600" dirty="0">
                <a:solidFill>
                  <a:schemeClr val="bg1"/>
                </a:solidFill>
                <a:latin typeface="+mj-lt"/>
                <a:cs typeface="Segoe UI Semilight" panose="020B0402040204020203" pitchFamily="34" charset="0"/>
              </a:rPr>
              <a:t>洪梁波，张增源</a:t>
            </a:r>
          </a:p>
        </p:txBody>
      </p:sp>
      <p:sp>
        <p:nvSpPr>
          <p:cNvPr id="39" name="文本框 38"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03281C97-9BA5-420F-9BE3-537FC9E35E1C}"/>
              </a:ext>
            </a:extLst>
          </p:cNvPr>
          <p:cNvSpPr txBox="1"/>
          <p:nvPr/>
        </p:nvSpPr>
        <p:spPr>
          <a:xfrm>
            <a:off x="6922335" y="4549382"/>
            <a:ext cx="1363345" cy="398780"/>
          </a:xfrm>
          <a:prstGeom prst="rect">
            <a:avLst/>
          </a:prstGeom>
          <a:noFill/>
        </p:spPr>
        <p:txBody>
          <a:bodyPr wrap="square" rtlCol="0">
            <a:spAutoFit/>
          </a:bodyPr>
          <a:lstStyle/>
          <a:p>
            <a:r>
              <a:rPr lang="zh-CN" altLang="en-US" sz="2000" dirty="0">
                <a:solidFill>
                  <a:schemeClr val="bg1"/>
                </a:solidFill>
                <a:latin typeface="+mj-lt"/>
              </a:rPr>
              <a:t>开发人员</a:t>
            </a:r>
          </a:p>
        </p:txBody>
      </p:sp>
      <p:sp>
        <p:nvSpPr>
          <p:cNvPr id="40" name="Freeform 5"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BF97F190-D750-4B14-9F5E-9E27C5447FCA}"/>
              </a:ext>
            </a:extLst>
          </p:cNvPr>
          <p:cNvSpPr>
            <a:spLocks noEditPoints="1"/>
          </p:cNvSpPr>
          <p:nvPr/>
        </p:nvSpPr>
        <p:spPr bwMode="auto">
          <a:xfrm>
            <a:off x="6155325" y="5356992"/>
            <a:ext cx="144902" cy="303652"/>
          </a:xfrm>
          <a:custGeom>
            <a:avLst/>
            <a:gdLst>
              <a:gd name="T0" fmla="*/ 116 w 124"/>
              <a:gd name="T1" fmla="*/ 166 h 257"/>
              <a:gd name="T2" fmla="*/ 105 w 124"/>
              <a:gd name="T3" fmla="*/ 239 h 257"/>
              <a:gd name="T4" fmla="*/ 18 w 124"/>
              <a:gd name="T5" fmla="*/ 239 h 257"/>
              <a:gd name="T6" fmla="*/ 7 w 124"/>
              <a:gd name="T7" fmla="*/ 166 h 257"/>
              <a:gd name="T8" fmla="*/ 23 w 124"/>
              <a:gd name="T9" fmla="*/ 38 h 257"/>
              <a:gd name="T10" fmla="*/ 35 w 124"/>
              <a:gd name="T11" fmla="*/ 11 h 257"/>
              <a:gd name="T12" fmla="*/ 62 w 124"/>
              <a:gd name="T13" fmla="*/ 0 h 257"/>
              <a:gd name="T14" fmla="*/ 89 w 124"/>
              <a:gd name="T15" fmla="*/ 11 h 257"/>
              <a:gd name="T16" fmla="*/ 100 w 124"/>
              <a:gd name="T17" fmla="*/ 38 h 257"/>
              <a:gd name="T18" fmla="*/ 68 w 124"/>
              <a:gd name="T19" fmla="*/ 180 h 257"/>
              <a:gd name="T20" fmla="*/ 73 w 124"/>
              <a:gd name="T21" fmla="*/ 184 h 257"/>
              <a:gd name="T22" fmla="*/ 77 w 124"/>
              <a:gd name="T23" fmla="*/ 195 h 257"/>
              <a:gd name="T24" fmla="*/ 73 w 124"/>
              <a:gd name="T25" fmla="*/ 206 h 257"/>
              <a:gd name="T26" fmla="*/ 50 w 124"/>
              <a:gd name="T27" fmla="*/ 206 h 257"/>
              <a:gd name="T28" fmla="*/ 46 w 124"/>
              <a:gd name="T29" fmla="*/ 195 h 257"/>
              <a:gd name="T30" fmla="*/ 50 w 124"/>
              <a:gd name="T31" fmla="*/ 184 h 257"/>
              <a:gd name="T32" fmla="*/ 56 w 124"/>
              <a:gd name="T33" fmla="*/ 101 h 257"/>
              <a:gd name="T34" fmla="*/ 68 w 124"/>
              <a:gd name="T35" fmla="*/ 101 h 257"/>
              <a:gd name="T36" fmla="*/ 64 w 124"/>
              <a:gd name="T37" fmla="*/ 192 h 257"/>
              <a:gd name="T38" fmla="*/ 62 w 124"/>
              <a:gd name="T39" fmla="*/ 191 h 257"/>
              <a:gd name="T40" fmla="*/ 59 w 124"/>
              <a:gd name="T41" fmla="*/ 192 h 257"/>
              <a:gd name="T42" fmla="*/ 59 w 124"/>
              <a:gd name="T43" fmla="*/ 198 h 257"/>
              <a:gd name="T44" fmla="*/ 62 w 124"/>
              <a:gd name="T45" fmla="*/ 199 h 257"/>
              <a:gd name="T46" fmla="*/ 64 w 124"/>
              <a:gd name="T47" fmla="*/ 198 h 257"/>
              <a:gd name="T48" fmla="*/ 65 w 124"/>
              <a:gd name="T49" fmla="*/ 192 h 257"/>
              <a:gd name="T50" fmla="*/ 99 w 124"/>
              <a:gd name="T51" fmla="*/ 175 h 257"/>
              <a:gd name="T52" fmla="*/ 85 w 124"/>
              <a:gd name="T53" fmla="*/ 160 h 257"/>
              <a:gd name="T54" fmla="*/ 80 w 124"/>
              <a:gd name="T55" fmla="*/ 38 h 257"/>
              <a:gd name="T56" fmla="*/ 75 w 124"/>
              <a:gd name="T57" fmla="*/ 25 h 257"/>
              <a:gd name="T58" fmla="*/ 48 w 124"/>
              <a:gd name="T59" fmla="*/ 25 h 257"/>
              <a:gd name="T60" fmla="*/ 43 w 124"/>
              <a:gd name="T61" fmla="*/ 38 h 257"/>
              <a:gd name="T62" fmla="*/ 39 w 124"/>
              <a:gd name="T63" fmla="*/ 160 h 257"/>
              <a:gd name="T64" fmla="*/ 20 w 124"/>
              <a:gd name="T65" fmla="*/ 195 h 257"/>
              <a:gd name="T66" fmla="*/ 62 w 124"/>
              <a:gd name="T67" fmla="*/ 237 h 257"/>
              <a:gd name="T68" fmla="*/ 104 w 124"/>
              <a:gd name="T69" fmla="*/ 19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4" h="257">
                <a:moveTo>
                  <a:pt x="100" y="146"/>
                </a:moveTo>
                <a:cubicBezTo>
                  <a:pt x="107" y="152"/>
                  <a:pt x="112" y="158"/>
                  <a:pt x="116" y="166"/>
                </a:cubicBezTo>
                <a:cubicBezTo>
                  <a:pt x="121" y="174"/>
                  <a:pt x="124" y="184"/>
                  <a:pt x="124" y="195"/>
                </a:cubicBezTo>
                <a:cubicBezTo>
                  <a:pt x="124" y="212"/>
                  <a:pt x="117" y="228"/>
                  <a:pt x="105" y="239"/>
                </a:cubicBezTo>
                <a:cubicBezTo>
                  <a:pt x="94" y="250"/>
                  <a:pt x="79" y="257"/>
                  <a:pt x="62" y="257"/>
                </a:cubicBezTo>
                <a:cubicBezTo>
                  <a:pt x="45" y="257"/>
                  <a:pt x="29" y="250"/>
                  <a:pt x="18" y="239"/>
                </a:cubicBezTo>
                <a:cubicBezTo>
                  <a:pt x="7" y="228"/>
                  <a:pt x="0" y="212"/>
                  <a:pt x="0" y="195"/>
                </a:cubicBezTo>
                <a:cubicBezTo>
                  <a:pt x="0" y="184"/>
                  <a:pt x="2" y="174"/>
                  <a:pt x="7" y="166"/>
                </a:cubicBezTo>
                <a:cubicBezTo>
                  <a:pt x="11" y="158"/>
                  <a:pt x="17" y="152"/>
                  <a:pt x="23" y="146"/>
                </a:cubicBezTo>
                <a:cubicBezTo>
                  <a:pt x="23" y="38"/>
                  <a:pt x="23" y="38"/>
                  <a:pt x="23" y="38"/>
                </a:cubicBezTo>
                <a:cubicBezTo>
                  <a:pt x="23" y="27"/>
                  <a:pt x="28" y="18"/>
                  <a:pt x="35" y="11"/>
                </a:cubicBezTo>
                <a:cubicBezTo>
                  <a:pt x="35" y="11"/>
                  <a:pt x="35" y="11"/>
                  <a:pt x="35" y="11"/>
                </a:cubicBezTo>
                <a:cubicBezTo>
                  <a:pt x="35" y="11"/>
                  <a:pt x="35" y="11"/>
                  <a:pt x="35" y="11"/>
                </a:cubicBezTo>
                <a:cubicBezTo>
                  <a:pt x="42" y="4"/>
                  <a:pt x="51" y="0"/>
                  <a:pt x="62" y="0"/>
                </a:cubicBezTo>
                <a:cubicBezTo>
                  <a:pt x="72" y="0"/>
                  <a:pt x="82" y="4"/>
                  <a:pt x="89" y="11"/>
                </a:cubicBezTo>
                <a:cubicBezTo>
                  <a:pt x="89" y="11"/>
                  <a:pt x="89" y="11"/>
                  <a:pt x="89" y="11"/>
                </a:cubicBezTo>
                <a:cubicBezTo>
                  <a:pt x="89" y="11"/>
                  <a:pt x="89" y="11"/>
                  <a:pt x="89" y="11"/>
                </a:cubicBezTo>
                <a:cubicBezTo>
                  <a:pt x="96" y="18"/>
                  <a:pt x="100" y="28"/>
                  <a:pt x="100" y="38"/>
                </a:cubicBezTo>
                <a:cubicBezTo>
                  <a:pt x="100" y="146"/>
                  <a:pt x="100" y="146"/>
                  <a:pt x="100" y="146"/>
                </a:cubicBezTo>
                <a:close/>
                <a:moveTo>
                  <a:pt x="68" y="180"/>
                </a:moveTo>
                <a:cubicBezTo>
                  <a:pt x="68" y="180"/>
                  <a:pt x="68" y="180"/>
                  <a:pt x="68" y="180"/>
                </a:cubicBezTo>
                <a:cubicBezTo>
                  <a:pt x="70" y="181"/>
                  <a:pt x="71" y="182"/>
                  <a:pt x="73" y="184"/>
                </a:cubicBezTo>
                <a:cubicBezTo>
                  <a:pt x="73" y="184"/>
                  <a:pt x="73" y="184"/>
                  <a:pt x="73" y="184"/>
                </a:cubicBezTo>
                <a:cubicBezTo>
                  <a:pt x="76" y="187"/>
                  <a:pt x="77" y="191"/>
                  <a:pt x="77" y="195"/>
                </a:cubicBezTo>
                <a:cubicBezTo>
                  <a:pt x="77" y="199"/>
                  <a:pt x="76" y="203"/>
                  <a:pt x="73" y="206"/>
                </a:cubicBezTo>
                <a:cubicBezTo>
                  <a:pt x="73" y="206"/>
                  <a:pt x="73" y="206"/>
                  <a:pt x="73" y="206"/>
                </a:cubicBezTo>
                <a:cubicBezTo>
                  <a:pt x="70" y="209"/>
                  <a:pt x="66" y="211"/>
                  <a:pt x="62" y="211"/>
                </a:cubicBezTo>
                <a:cubicBezTo>
                  <a:pt x="57" y="211"/>
                  <a:pt x="53" y="209"/>
                  <a:pt x="50" y="206"/>
                </a:cubicBezTo>
                <a:cubicBezTo>
                  <a:pt x="50" y="206"/>
                  <a:pt x="50" y="206"/>
                  <a:pt x="50" y="206"/>
                </a:cubicBezTo>
                <a:cubicBezTo>
                  <a:pt x="47" y="203"/>
                  <a:pt x="46" y="199"/>
                  <a:pt x="46" y="195"/>
                </a:cubicBezTo>
                <a:cubicBezTo>
                  <a:pt x="46" y="191"/>
                  <a:pt x="48" y="187"/>
                  <a:pt x="50" y="184"/>
                </a:cubicBezTo>
                <a:cubicBezTo>
                  <a:pt x="50" y="184"/>
                  <a:pt x="50" y="184"/>
                  <a:pt x="50" y="184"/>
                </a:cubicBezTo>
                <a:cubicBezTo>
                  <a:pt x="52" y="182"/>
                  <a:pt x="54" y="181"/>
                  <a:pt x="56" y="180"/>
                </a:cubicBezTo>
                <a:cubicBezTo>
                  <a:pt x="56" y="101"/>
                  <a:pt x="56" y="101"/>
                  <a:pt x="56" y="101"/>
                </a:cubicBezTo>
                <a:cubicBezTo>
                  <a:pt x="56" y="98"/>
                  <a:pt x="58" y="95"/>
                  <a:pt x="62" y="95"/>
                </a:cubicBezTo>
                <a:cubicBezTo>
                  <a:pt x="65" y="95"/>
                  <a:pt x="68" y="98"/>
                  <a:pt x="68" y="101"/>
                </a:cubicBezTo>
                <a:cubicBezTo>
                  <a:pt x="68" y="180"/>
                  <a:pt x="68" y="180"/>
                  <a:pt x="68" y="180"/>
                </a:cubicBezTo>
                <a:close/>
                <a:moveTo>
                  <a:pt x="64" y="192"/>
                </a:moveTo>
                <a:cubicBezTo>
                  <a:pt x="64" y="192"/>
                  <a:pt x="64" y="192"/>
                  <a:pt x="64" y="192"/>
                </a:cubicBezTo>
                <a:cubicBezTo>
                  <a:pt x="64" y="191"/>
                  <a:pt x="63" y="191"/>
                  <a:pt x="62" y="191"/>
                </a:cubicBezTo>
                <a:cubicBezTo>
                  <a:pt x="61" y="191"/>
                  <a:pt x="60" y="191"/>
                  <a:pt x="59" y="192"/>
                </a:cubicBezTo>
                <a:cubicBezTo>
                  <a:pt x="59" y="192"/>
                  <a:pt x="59" y="192"/>
                  <a:pt x="59" y="192"/>
                </a:cubicBezTo>
                <a:cubicBezTo>
                  <a:pt x="58" y="193"/>
                  <a:pt x="58" y="194"/>
                  <a:pt x="58" y="195"/>
                </a:cubicBezTo>
                <a:cubicBezTo>
                  <a:pt x="58" y="196"/>
                  <a:pt x="58" y="197"/>
                  <a:pt x="59" y="198"/>
                </a:cubicBezTo>
                <a:cubicBezTo>
                  <a:pt x="59" y="198"/>
                  <a:pt x="59" y="198"/>
                  <a:pt x="59" y="198"/>
                </a:cubicBezTo>
                <a:cubicBezTo>
                  <a:pt x="60" y="198"/>
                  <a:pt x="61" y="199"/>
                  <a:pt x="62" y="199"/>
                </a:cubicBezTo>
                <a:cubicBezTo>
                  <a:pt x="63" y="199"/>
                  <a:pt x="64" y="198"/>
                  <a:pt x="64" y="198"/>
                </a:cubicBezTo>
                <a:cubicBezTo>
                  <a:pt x="64" y="198"/>
                  <a:pt x="64" y="198"/>
                  <a:pt x="64" y="198"/>
                </a:cubicBezTo>
                <a:cubicBezTo>
                  <a:pt x="65" y="197"/>
                  <a:pt x="66" y="196"/>
                  <a:pt x="66" y="195"/>
                </a:cubicBezTo>
                <a:cubicBezTo>
                  <a:pt x="66" y="194"/>
                  <a:pt x="65" y="193"/>
                  <a:pt x="65" y="192"/>
                </a:cubicBezTo>
                <a:cubicBezTo>
                  <a:pt x="64" y="192"/>
                  <a:pt x="64" y="192"/>
                  <a:pt x="64" y="192"/>
                </a:cubicBezTo>
                <a:close/>
                <a:moveTo>
                  <a:pt x="99" y="175"/>
                </a:moveTo>
                <a:cubicBezTo>
                  <a:pt x="99" y="175"/>
                  <a:pt x="99" y="175"/>
                  <a:pt x="99" y="175"/>
                </a:cubicBezTo>
                <a:cubicBezTo>
                  <a:pt x="96" y="169"/>
                  <a:pt x="91" y="164"/>
                  <a:pt x="85" y="160"/>
                </a:cubicBezTo>
                <a:cubicBezTo>
                  <a:pt x="82" y="158"/>
                  <a:pt x="80" y="155"/>
                  <a:pt x="80" y="151"/>
                </a:cubicBezTo>
                <a:cubicBezTo>
                  <a:pt x="80" y="38"/>
                  <a:pt x="80" y="38"/>
                  <a:pt x="80" y="38"/>
                </a:cubicBezTo>
                <a:cubicBezTo>
                  <a:pt x="80" y="33"/>
                  <a:pt x="78" y="28"/>
                  <a:pt x="75" y="25"/>
                </a:cubicBezTo>
                <a:cubicBezTo>
                  <a:pt x="75" y="25"/>
                  <a:pt x="75" y="25"/>
                  <a:pt x="75" y="25"/>
                </a:cubicBezTo>
                <a:cubicBezTo>
                  <a:pt x="72" y="21"/>
                  <a:pt x="67" y="19"/>
                  <a:pt x="62" y="19"/>
                </a:cubicBezTo>
                <a:cubicBezTo>
                  <a:pt x="57" y="19"/>
                  <a:pt x="52" y="21"/>
                  <a:pt x="48" y="25"/>
                </a:cubicBezTo>
                <a:cubicBezTo>
                  <a:pt x="48" y="25"/>
                  <a:pt x="48" y="25"/>
                  <a:pt x="48" y="25"/>
                </a:cubicBezTo>
                <a:cubicBezTo>
                  <a:pt x="45" y="28"/>
                  <a:pt x="43" y="33"/>
                  <a:pt x="43" y="38"/>
                </a:cubicBezTo>
                <a:cubicBezTo>
                  <a:pt x="43" y="151"/>
                  <a:pt x="43" y="151"/>
                  <a:pt x="43" y="151"/>
                </a:cubicBezTo>
                <a:cubicBezTo>
                  <a:pt x="43" y="155"/>
                  <a:pt x="41" y="158"/>
                  <a:pt x="39" y="160"/>
                </a:cubicBezTo>
                <a:cubicBezTo>
                  <a:pt x="33" y="163"/>
                  <a:pt x="28" y="169"/>
                  <a:pt x="25" y="175"/>
                </a:cubicBezTo>
                <a:cubicBezTo>
                  <a:pt x="21" y="181"/>
                  <a:pt x="20" y="188"/>
                  <a:pt x="20" y="195"/>
                </a:cubicBezTo>
                <a:cubicBezTo>
                  <a:pt x="20" y="207"/>
                  <a:pt x="24" y="217"/>
                  <a:pt x="32" y="225"/>
                </a:cubicBezTo>
                <a:cubicBezTo>
                  <a:pt x="39" y="232"/>
                  <a:pt x="50" y="237"/>
                  <a:pt x="62" y="237"/>
                </a:cubicBezTo>
                <a:cubicBezTo>
                  <a:pt x="73" y="237"/>
                  <a:pt x="84" y="232"/>
                  <a:pt x="92" y="225"/>
                </a:cubicBezTo>
                <a:cubicBezTo>
                  <a:pt x="99" y="217"/>
                  <a:pt x="104" y="207"/>
                  <a:pt x="104" y="195"/>
                </a:cubicBezTo>
                <a:cubicBezTo>
                  <a:pt x="104" y="188"/>
                  <a:pt x="102" y="181"/>
                  <a:pt x="99" y="175"/>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0257FC0A-358F-40EF-96F3-77C8A693E05A}"/>
              </a:ext>
            </a:extLst>
          </p:cNvPr>
          <p:cNvSpPr/>
          <p:nvPr/>
        </p:nvSpPr>
        <p:spPr>
          <a:xfrm>
            <a:off x="6922335" y="5448861"/>
            <a:ext cx="4139819" cy="337185"/>
          </a:xfrm>
          <a:prstGeom prst="rect">
            <a:avLst/>
          </a:prstGeom>
        </p:spPr>
        <p:txBody>
          <a:bodyPr wrap="square">
            <a:spAutoFit/>
          </a:bodyPr>
          <a:lstStyle/>
          <a:p>
            <a:r>
              <a:rPr lang="zh-CN" altLang="en-US" sz="1600" dirty="0">
                <a:solidFill>
                  <a:schemeClr val="bg1"/>
                </a:solidFill>
                <a:latin typeface="+mj-lt"/>
                <a:cs typeface="Segoe UI Semilight" panose="020B0402040204020203" pitchFamily="34" charset="0"/>
              </a:rPr>
              <a:t>王梦皓，陈文梁</a:t>
            </a:r>
          </a:p>
        </p:txBody>
      </p:sp>
      <p:sp>
        <p:nvSpPr>
          <p:cNvPr id="42" name="文本框 41"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27A4CB77-7DF2-45D2-B6F5-D527C487FA0F}"/>
              </a:ext>
            </a:extLst>
          </p:cNvPr>
          <p:cNvSpPr txBox="1"/>
          <p:nvPr/>
        </p:nvSpPr>
        <p:spPr>
          <a:xfrm>
            <a:off x="6922335" y="5152632"/>
            <a:ext cx="1363345" cy="398780"/>
          </a:xfrm>
          <a:prstGeom prst="rect">
            <a:avLst/>
          </a:prstGeom>
          <a:noFill/>
        </p:spPr>
        <p:txBody>
          <a:bodyPr wrap="square" rtlCol="0">
            <a:spAutoFit/>
          </a:bodyPr>
          <a:lstStyle/>
          <a:p>
            <a:r>
              <a:rPr lang="zh-CN" altLang="en-US" sz="2000" dirty="0">
                <a:solidFill>
                  <a:schemeClr val="bg1"/>
                </a:solidFill>
                <a:latin typeface="+mj-lt"/>
              </a:rPr>
              <a:t>测试人员</a:t>
            </a:r>
          </a:p>
        </p:txBody>
      </p:sp>
      <p:sp>
        <p:nvSpPr>
          <p:cNvPr id="43" name="矩形 42"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4F432FBD-84F9-47B8-BF40-565B95D427AD}"/>
              </a:ext>
            </a:extLst>
          </p:cNvPr>
          <p:cNvSpPr/>
          <p:nvPr/>
        </p:nvSpPr>
        <p:spPr>
          <a:xfrm>
            <a:off x="6891855" y="6069891"/>
            <a:ext cx="4139819" cy="337185"/>
          </a:xfrm>
          <a:prstGeom prst="rect">
            <a:avLst/>
          </a:prstGeom>
        </p:spPr>
        <p:txBody>
          <a:bodyPr wrap="square">
            <a:spAutoFit/>
          </a:bodyPr>
          <a:lstStyle/>
          <a:p>
            <a:r>
              <a:rPr lang="zh-CN" altLang="en-US" sz="1600" dirty="0">
                <a:solidFill>
                  <a:schemeClr val="bg1"/>
                </a:solidFill>
                <a:latin typeface="+mj-lt"/>
                <a:cs typeface="Segoe UI Semilight" panose="020B0402040204020203" pitchFamily="34" charset="0"/>
              </a:rPr>
              <a:t>琚智杰</a:t>
            </a:r>
          </a:p>
        </p:txBody>
      </p:sp>
      <p:sp>
        <p:nvSpPr>
          <p:cNvPr id="44" name="文本框 43" descr="e7d195523061f1c003d7160bb3852330e69e1b47c664ea0314E9593E18313AD830F940F1AC53C40C0B8B3D93D4DFF44B590F8D4A945ADE53F5D61968231FCAE157B0D7022AA0681C03E9FB4B1E3862D0019B314D53BB83873B0AAD75EB8E66F57FFF97326D410A50715F761024BADAC80EBDB58B81C3147832ABB8DD3E540C93579A4EC57367476D">
            <a:extLst>
              <a:ext uri="{FF2B5EF4-FFF2-40B4-BE49-F238E27FC236}">
                <a16:creationId xmlns:a16="http://schemas.microsoft.com/office/drawing/2014/main" id="{17E1D8EE-68B6-4B42-9780-74037C4BF92D}"/>
              </a:ext>
            </a:extLst>
          </p:cNvPr>
          <p:cNvSpPr txBox="1"/>
          <p:nvPr/>
        </p:nvSpPr>
        <p:spPr>
          <a:xfrm>
            <a:off x="6891655" y="5773420"/>
            <a:ext cx="2687320" cy="398780"/>
          </a:xfrm>
          <a:prstGeom prst="rect">
            <a:avLst/>
          </a:prstGeom>
          <a:noFill/>
        </p:spPr>
        <p:txBody>
          <a:bodyPr wrap="square" rtlCol="0">
            <a:spAutoFit/>
          </a:bodyPr>
          <a:lstStyle/>
          <a:p>
            <a:r>
              <a:rPr lang="zh-CN" altLang="en-US" sz="2000" dirty="0">
                <a:solidFill>
                  <a:schemeClr val="bg1"/>
                </a:solidFill>
                <a:latin typeface="+mj-lt"/>
              </a:rPr>
              <a:t>运维和系统维护人员</a:t>
            </a:r>
          </a:p>
        </p:txBody>
      </p:sp>
      <p:sp>
        <p:nvSpPr>
          <p:cNvPr id="45" name="左大括号 44">
            <a:extLst>
              <a:ext uri="{FF2B5EF4-FFF2-40B4-BE49-F238E27FC236}">
                <a16:creationId xmlns:a16="http://schemas.microsoft.com/office/drawing/2014/main" id="{A6C9488D-9E6A-4E65-A01B-20E4D3F613A3}"/>
              </a:ext>
            </a:extLst>
          </p:cNvPr>
          <p:cNvSpPr/>
          <p:nvPr/>
        </p:nvSpPr>
        <p:spPr>
          <a:xfrm>
            <a:off x="6593840" y="4681855"/>
            <a:ext cx="256540" cy="1602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7376721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52B47D00-9E9A-42BC-9CA8-8DBC61607BF5}"/>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3" name="文本框 22">
            <a:extLst>
              <a:ext uri="{FF2B5EF4-FFF2-40B4-BE49-F238E27FC236}">
                <a16:creationId xmlns:a16="http://schemas.microsoft.com/office/drawing/2014/main" id="{46FB750B-E007-4C7C-BD49-E68269E37F5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chemeClr val="accent4">
                    <a:lumMod val="10000"/>
                  </a:schemeClr>
                </a:solidFill>
                <a:latin typeface="+mn-ea"/>
              </a:rPr>
              <a:t>四、数据处理</a:t>
            </a:r>
            <a:endParaRPr kumimoji="1" lang="zh-CN" altLang="en-US" sz="3600" b="1" dirty="0">
              <a:solidFill>
                <a:schemeClr val="accent4">
                  <a:lumMod val="10000"/>
                </a:schemeClr>
              </a:solidFill>
              <a:latin typeface="+mn-ea"/>
              <a:cs typeface="微软雅黑"/>
            </a:endParaRPr>
          </a:p>
        </p:txBody>
      </p:sp>
      <p:sp>
        <p:nvSpPr>
          <p:cNvPr id="2" name="文本框 1">
            <a:extLst>
              <a:ext uri="{FF2B5EF4-FFF2-40B4-BE49-F238E27FC236}">
                <a16:creationId xmlns:a16="http://schemas.microsoft.com/office/drawing/2014/main" id="{486828D5-9C58-4495-A1CB-0692B7905CEE}"/>
              </a:ext>
            </a:extLst>
          </p:cNvPr>
          <p:cNvSpPr txBox="1"/>
          <p:nvPr/>
        </p:nvSpPr>
        <p:spPr>
          <a:xfrm>
            <a:off x="266740" y="2573408"/>
            <a:ext cx="4956349" cy="1384995"/>
          </a:xfrm>
          <a:prstGeom prst="rect">
            <a:avLst/>
          </a:prstGeom>
          <a:noFill/>
        </p:spPr>
        <p:txBody>
          <a:bodyPr wrap="square" rtlCol="0">
            <a:spAutoFit/>
          </a:bodyPr>
          <a:lstStyle/>
          <a:p>
            <a:r>
              <a:rPr lang="zh-CN" altLang="zh-CN" sz="2800" b="1" dirty="0">
                <a:solidFill>
                  <a:schemeClr val="accent4">
                    <a:lumMod val="10000"/>
                  </a:schemeClr>
                </a:solidFill>
              </a:rPr>
              <a:t> </a:t>
            </a:r>
            <a:r>
              <a:rPr lang="en-US" altLang="zh-CN" sz="2800" b="1" dirty="0">
                <a:solidFill>
                  <a:schemeClr val="accent4">
                    <a:lumMod val="10000"/>
                  </a:schemeClr>
                </a:solidFill>
              </a:rPr>
              <a:t>2.</a:t>
            </a:r>
            <a:r>
              <a:rPr lang="zh-CN" altLang="en-US" sz="2800" b="1" dirty="0">
                <a:solidFill>
                  <a:schemeClr val="accent4">
                    <a:lumMod val="10000"/>
                  </a:schemeClr>
                </a:solidFill>
              </a:rPr>
              <a:t>采用的算法</a:t>
            </a:r>
            <a:r>
              <a:rPr lang="zh-CN" altLang="zh-CN" sz="2800" b="1" dirty="0">
                <a:solidFill>
                  <a:schemeClr val="accent4">
                    <a:lumMod val="10000"/>
                  </a:schemeClr>
                </a:solidFill>
              </a:rPr>
              <a:t>——</a:t>
            </a:r>
            <a:r>
              <a:rPr lang="zh-CN" altLang="en-US" sz="2800" b="1" dirty="0">
                <a:solidFill>
                  <a:schemeClr val="accent4">
                    <a:lumMod val="10000"/>
                  </a:schemeClr>
                </a:solidFill>
              </a:rPr>
              <a:t>基于内容的推荐（</a:t>
            </a:r>
            <a:r>
              <a:rPr lang="en-US" altLang="zh-CN" sz="2800" b="1" dirty="0">
                <a:solidFill>
                  <a:schemeClr val="accent4">
                    <a:lumMod val="10000"/>
                  </a:schemeClr>
                </a:solidFill>
              </a:rPr>
              <a:t>CB</a:t>
            </a:r>
            <a:r>
              <a:rPr lang="zh-CN" altLang="en-US" sz="2800" b="1" dirty="0">
                <a:solidFill>
                  <a:schemeClr val="accent4">
                    <a:lumMod val="10000"/>
                  </a:schemeClr>
                </a:solidFill>
              </a:rPr>
              <a:t>）和基于用户的协同过滤算法</a:t>
            </a:r>
            <a:r>
              <a:rPr lang="en-US" altLang="zh-CN" sz="2800" b="1" dirty="0">
                <a:solidFill>
                  <a:schemeClr val="accent4">
                    <a:lumMod val="10000"/>
                  </a:schemeClr>
                </a:solidFill>
              </a:rPr>
              <a:t>(</a:t>
            </a:r>
            <a:r>
              <a:rPr lang="en-US" altLang="zh-CN" sz="2800" b="1" dirty="0" err="1">
                <a:solidFill>
                  <a:schemeClr val="accent4">
                    <a:lumMod val="10000"/>
                  </a:schemeClr>
                </a:solidFill>
              </a:rPr>
              <a:t>UserCF</a:t>
            </a:r>
            <a:r>
              <a:rPr lang="en-US" altLang="zh-CN" sz="2800" b="1" dirty="0">
                <a:solidFill>
                  <a:schemeClr val="accent4">
                    <a:lumMod val="10000"/>
                  </a:schemeClr>
                </a:solidFill>
              </a:rPr>
              <a:t>)</a:t>
            </a:r>
            <a:endParaRPr lang="zh-CN" altLang="en-US" sz="2800" dirty="0">
              <a:solidFill>
                <a:schemeClr val="accent4">
                  <a:lumMod val="10000"/>
                </a:schemeClr>
              </a:solidFill>
            </a:endParaRPr>
          </a:p>
        </p:txBody>
      </p:sp>
      <p:sp>
        <p:nvSpPr>
          <p:cNvPr id="3" name="文本框 2">
            <a:extLst>
              <a:ext uri="{FF2B5EF4-FFF2-40B4-BE49-F238E27FC236}">
                <a16:creationId xmlns:a16="http://schemas.microsoft.com/office/drawing/2014/main" id="{65A46BD9-99CB-4645-A77E-E2CD94C7927E}"/>
              </a:ext>
            </a:extLst>
          </p:cNvPr>
          <p:cNvSpPr txBox="1"/>
          <p:nvPr/>
        </p:nvSpPr>
        <p:spPr>
          <a:xfrm>
            <a:off x="5724525" y="789594"/>
            <a:ext cx="5715000" cy="2031325"/>
          </a:xfrm>
          <a:prstGeom prst="rect">
            <a:avLst/>
          </a:prstGeom>
          <a:noFill/>
        </p:spPr>
        <p:txBody>
          <a:bodyPr wrap="square" rtlCol="0">
            <a:spAutoFit/>
          </a:bodyPr>
          <a:lstStyle/>
          <a:p>
            <a:r>
              <a:rPr lang="en-US" altLang="zh-CN" sz="1800" b="1" dirty="0">
                <a:solidFill>
                  <a:schemeClr val="accent4">
                    <a:lumMod val="10000"/>
                  </a:schemeClr>
                </a:solidFill>
                <a:latin typeface="+mn-ea"/>
              </a:rPr>
              <a:t>CB</a:t>
            </a:r>
          </a:p>
          <a:p>
            <a:r>
              <a:rPr lang="zh-CN" altLang="en-US" sz="1800" dirty="0">
                <a:solidFill>
                  <a:schemeClr val="accent4">
                    <a:lumMod val="10000"/>
                  </a:schemeClr>
                </a:solidFill>
                <a:latin typeface="+mn-ea"/>
              </a:rPr>
              <a:t>根据“所有用户对其看过的节目的评分</a:t>
            </a:r>
            <a:r>
              <a:rPr lang="en-US" altLang="zh-CN" sz="1800" dirty="0">
                <a:solidFill>
                  <a:schemeClr val="accent4">
                    <a:lumMod val="10000"/>
                  </a:schemeClr>
                </a:solidFill>
                <a:latin typeface="+mn-ea"/>
              </a:rPr>
              <a:t>”</a:t>
            </a:r>
            <a:r>
              <a:rPr lang="zh-CN" altLang="en-US" sz="1800" dirty="0">
                <a:solidFill>
                  <a:schemeClr val="accent4">
                    <a:lumMod val="10000"/>
                  </a:schemeClr>
                </a:solidFill>
                <a:latin typeface="+mn-ea"/>
              </a:rPr>
              <a:t>以及“所有用户看过的节目及所属类型</a:t>
            </a:r>
            <a:r>
              <a:rPr lang="en-US" altLang="zh-CN" sz="1800" dirty="0">
                <a:solidFill>
                  <a:schemeClr val="accent4">
                    <a:lumMod val="10000"/>
                  </a:schemeClr>
                </a:solidFill>
                <a:latin typeface="+mn-ea"/>
              </a:rPr>
              <a:t>”</a:t>
            </a:r>
            <a:r>
              <a:rPr lang="zh-CN" altLang="en-US" sz="1800" dirty="0">
                <a:solidFill>
                  <a:schemeClr val="accent4">
                    <a:lumMod val="10000"/>
                  </a:schemeClr>
                </a:solidFill>
                <a:latin typeface="+mn-ea"/>
              </a:rPr>
              <a:t>得到用户画像（一个关于评分数据的行向量，表示某个用户对于各个类型的评分），然后将每个用户画像与所有备选推荐节目的画像进行相似度的计算，然后将推荐节目集按相似度进行降序排序，最后取出</a:t>
            </a:r>
            <a:r>
              <a:rPr lang="en-US" altLang="zh-CN" sz="1800" dirty="0" err="1">
                <a:solidFill>
                  <a:schemeClr val="accent4">
                    <a:lumMod val="10000"/>
                  </a:schemeClr>
                </a:solidFill>
                <a:latin typeface="+mn-ea"/>
              </a:rPr>
              <a:t>topN</a:t>
            </a:r>
            <a:r>
              <a:rPr lang="zh-CN" altLang="en-US" sz="1800" dirty="0">
                <a:solidFill>
                  <a:schemeClr val="accent4">
                    <a:lumMod val="10000"/>
                  </a:schemeClr>
                </a:solidFill>
                <a:latin typeface="+mn-ea"/>
              </a:rPr>
              <a:t>个节目</a:t>
            </a:r>
          </a:p>
        </p:txBody>
      </p:sp>
      <p:sp>
        <p:nvSpPr>
          <p:cNvPr id="10" name="文本框 9">
            <a:extLst>
              <a:ext uri="{FF2B5EF4-FFF2-40B4-BE49-F238E27FC236}">
                <a16:creationId xmlns:a16="http://schemas.microsoft.com/office/drawing/2014/main" id="{088D5983-22D6-427E-A0BB-3A76496ED2B2}"/>
              </a:ext>
            </a:extLst>
          </p:cNvPr>
          <p:cNvSpPr txBox="1"/>
          <p:nvPr/>
        </p:nvSpPr>
        <p:spPr>
          <a:xfrm>
            <a:off x="5724525" y="2828835"/>
            <a:ext cx="5715000" cy="1477328"/>
          </a:xfrm>
          <a:prstGeom prst="rect">
            <a:avLst/>
          </a:prstGeom>
          <a:noFill/>
        </p:spPr>
        <p:txBody>
          <a:bodyPr wrap="square" rtlCol="0">
            <a:spAutoFit/>
          </a:bodyPr>
          <a:lstStyle/>
          <a:p>
            <a:r>
              <a:rPr lang="en-US" altLang="zh-CN" sz="1800" b="1" dirty="0" err="1">
                <a:solidFill>
                  <a:schemeClr val="accent4">
                    <a:lumMod val="10000"/>
                  </a:schemeClr>
                </a:solidFill>
                <a:latin typeface="+mn-ea"/>
              </a:rPr>
              <a:t>UserCF</a:t>
            </a:r>
            <a:endParaRPr lang="en-US" altLang="zh-CN" sz="1800" b="1" dirty="0">
              <a:solidFill>
                <a:schemeClr val="accent4">
                  <a:lumMod val="10000"/>
                </a:schemeClr>
              </a:solidFill>
              <a:latin typeface="+mn-ea"/>
            </a:endParaRPr>
          </a:p>
          <a:p>
            <a:r>
              <a:rPr lang="zh-CN" altLang="en-US" sz="1800" dirty="0">
                <a:solidFill>
                  <a:schemeClr val="accent4">
                    <a:lumMod val="10000"/>
                  </a:schemeClr>
                </a:solidFill>
              </a:rPr>
              <a:t>找出每个用户的</a:t>
            </a:r>
            <a:r>
              <a:rPr lang="en-US" altLang="zh-CN" sz="1800" dirty="0">
                <a:solidFill>
                  <a:schemeClr val="accent4">
                    <a:lumMod val="10000"/>
                  </a:schemeClr>
                </a:solidFill>
              </a:rPr>
              <a:t>k</a:t>
            </a:r>
            <a:r>
              <a:rPr lang="zh-CN" altLang="en-US" sz="1800" dirty="0">
                <a:solidFill>
                  <a:schemeClr val="accent4">
                    <a:lumMod val="10000"/>
                  </a:schemeClr>
                </a:solidFill>
              </a:rPr>
              <a:t>个邻居，结合所有</a:t>
            </a:r>
            <a:r>
              <a:rPr lang="en-US" altLang="zh-CN" sz="1800" dirty="0">
                <a:solidFill>
                  <a:schemeClr val="accent4">
                    <a:lumMod val="10000"/>
                  </a:schemeClr>
                </a:solidFill>
              </a:rPr>
              <a:t>k</a:t>
            </a:r>
            <a:r>
              <a:rPr lang="zh-CN" altLang="en-US" sz="1800" dirty="0">
                <a:solidFill>
                  <a:schemeClr val="accent4">
                    <a:lumMod val="10000"/>
                  </a:schemeClr>
                </a:solidFill>
              </a:rPr>
              <a:t>个邻居看过的节目对该用户进行节目的推荐。注意被推荐的节目应该不包含该用户看过的节目，也不包含不在备选推荐节目集中的节目。</a:t>
            </a:r>
          </a:p>
        </p:txBody>
      </p:sp>
      <p:sp>
        <p:nvSpPr>
          <p:cNvPr id="4" name="文本框 3">
            <a:extLst>
              <a:ext uri="{FF2B5EF4-FFF2-40B4-BE49-F238E27FC236}">
                <a16:creationId xmlns:a16="http://schemas.microsoft.com/office/drawing/2014/main" id="{AA89E3FD-1E1A-4225-B916-AC3FB89962DE}"/>
              </a:ext>
            </a:extLst>
          </p:cNvPr>
          <p:cNvSpPr txBox="1"/>
          <p:nvPr/>
        </p:nvSpPr>
        <p:spPr>
          <a:xfrm>
            <a:off x="5724525" y="4657725"/>
            <a:ext cx="5581650" cy="400110"/>
          </a:xfrm>
          <a:prstGeom prst="rect">
            <a:avLst/>
          </a:prstGeom>
          <a:noFill/>
        </p:spPr>
        <p:txBody>
          <a:bodyPr wrap="square" rtlCol="0">
            <a:spAutoFit/>
          </a:bodyPr>
          <a:lstStyle/>
          <a:p>
            <a:r>
              <a:rPr lang="zh-CN" altLang="en-US" sz="2000" dirty="0">
                <a:solidFill>
                  <a:schemeClr val="accent4">
                    <a:lumMod val="10000"/>
                  </a:schemeClr>
                </a:solidFill>
              </a:rPr>
              <a:t>将</a:t>
            </a:r>
            <a:r>
              <a:rPr lang="en-US" altLang="zh-CN" sz="2000" dirty="0">
                <a:solidFill>
                  <a:schemeClr val="accent4">
                    <a:lumMod val="10000"/>
                  </a:schemeClr>
                </a:solidFill>
              </a:rPr>
              <a:t>CB</a:t>
            </a:r>
            <a:r>
              <a:rPr lang="zh-CN" altLang="en-US" sz="2000" dirty="0">
                <a:solidFill>
                  <a:schemeClr val="accent4">
                    <a:lumMod val="10000"/>
                  </a:schemeClr>
                </a:solidFill>
              </a:rPr>
              <a:t>和</a:t>
            </a:r>
            <a:r>
              <a:rPr lang="en-US" altLang="zh-CN" sz="2000" dirty="0" err="1">
                <a:solidFill>
                  <a:schemeClr val="accent4">
                    <a:lumMod val="10000"/>
                  </a:schemeClr>
                </a:solidFill>
              </a:rPr>
              <a:t>userCF</a:t>
            </a:r>
            <a:r>
              <a:rPr lang="zh-CN" altLang="en-US" sz="2000" dirty="0">
                <a:solidFill>
                  <a:schemeClr val="accent4">
                    <a:lumMod val="10000"/>
                  </a:schemeClr>
                </a:solidFill>
              </a:rPr>
              <a:t>的两个推荐集按一定比例混合</a:t>
            </a:r>
          </a:p>
        </p:txBody>
      </p:sp>
    </p:spTree>
    <p:extLst>
      <p:ext uri="{BB962C8B-B14F-4D97-AF65-F5344CB8AC3E}">
        <p14:creationId xmlns:p14="http://schemas.microsoft.com/office/powerpoint/2010/main" val="24673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2"/>
          <a:srcRect b="4321"/>
          <a:stretch/>
        </p:blipFill>
        <p:spPr>
          <a:xfrm>
            <a:off x="6794787" y="1"/>
            <a:ext cx="5398009" cy="6895635"/>
          </a:xfrm>
          <a:prstGeom prst="rect">
            <a:avLst/>
          </a:prstGeom>
        </p:spPr>
      </p:pic>
      <p:pic>
        <p:nvPicPr>
          <p:cNvPr id="22" name="图片 21">
            <a:extLst>
              <a:ext uri="{FF2B5EF4-FFF2-40B4-BE49-F238E27FC236}">
                <a16:creationId xmlns:a16="http://schemas.microsoft.com/office/drawing/2014/main" id="{52B47D00-9E9A-42BC-9CA8-8DBC61607BF5}"/>
              </a:ext>
            </a:extLst>
          </p:cNvPr>
          <p:cNvPicPr>
            <a:picLocks noChangeAspect="1"/>
          </p:cNvPicPr>
          <p:nvPr/>
        </p:nvPicPr>
        <p:blipFill>
          <a:blip r:embed="rId3"/>
          <a:stretch>
            <a:fillRect/>
          </a:stretch>
        </p:blipFill>
        <p:spPr>
          <a:xfrm>
            <a:off x="-1" y="0"/>
            <a:ext cx="1304925" cy="947091"/>
          </a:xfrm>
          <a:prstGeom prst="rect">
            <a:avLst/>
          </a:prstGeom>
          <a:solidFill>
            <a:schemeClr val="bg1">
              <a:lumMod val="85000"/>
            </a:schemeClr>
          </a:solidFill>
        </p:spPr>
      </p:pic>
      <p:sp>
        <p:nvSpPr>
          <p:cNvPr id="23" name="文本框 22">
            <a:extLst>
              <a:ext uri="{FF2B5EF4-FFF2-40B4-BE49-F238E27FC236}">
                <a16:creationId xmlns:a16="http://schemas.microsoft.com/office/drawing/2014/main" id="{46FB750B-E007-4C7C-BD49-E68269E37F50}"/>
              </a:ext>
            </a:extLst>
          </p:cNvPr>
          <p:cNvSpPr txBox="1"/>
          <p:nvPr/>
        </p:nvSpPr>
        <p:spPr>
          <a:xfrm>
            <a:off x="1304924" y="162585"/>
            <a:ext cx="2879983" cy="627009"/>
          </a:xfrm>
          <a:prstGeom prst="rect">
            <a:avLst/>
          </a:prstGeom>
          <a:noFill/>
        </p:spPr>
        <p:txBody>
          <a:bodyPr wrap="square" lIns="121899" tIns="60949" rIns="121899" bIns="60949" rtlCol="0" anchor="ctr">
            <a:spAutoFit/>
          </a:bodyPr>
          <a:lstStyle/>
          <a:p>
            <a:pPr>
              <a:lnSpc>
                <a:spcPct val="110000"/>
              </a:lnSpc>
            </a:pPr>
            <a:r>
              <a:rPr kumimoji="1" lang="zh-CN" altLang="en-US" sz="3200" b="1" dirty="0">
                <a:solidFill>
                  <a:srgbClr val="1F1F1F"/>
                </a:solidFill>
                <a:latin typeface="+mn-ea"/>
              </a:rPr>
              <a:t>五、前端设计</a:t>
            </a:r>
            <a:endParaRPr kumimoji="1" lang="zh-CN" altLang="en-US" sz="3600" b="1" dirty="0">
              <a:solidFill>
                <a:srgbClr val="1F1F1F"/>
              </a:solidFill>
              <a:latin typeface="+mn-ea"/>
              <a:cs typeface="微软雅黑"/>
            </a:endParaRPr>
          </a:p>
        </p:txBody>
      </p:sp>
      <p:sp>
        <p:nvSpPr>
          <p:cNvPr id="4" name="文本框 3">
            <a:extLst>
              <a:ext uri="{FF2B5EF4-FFF2-40B4-BE49-F238E27FC236}">
                <a16:creationId xmlns:a16="http://schemas.microsoft.com/office/drawing/2014/main" id="{0DDDB4D7-325D-4A0A-9840-574B7078F61D}"/>
              </a:ext>
            </a:extLst>
          </p:cNvPr>
          <p:cNvSpPr txBox="1"/>
          <p:nvPr/>
        </p:nvSpPr>
        <p:spPr>
          <a:xfrm>
            <a:off x="510988" y="3052482"/>
            <a:ext cx="5284694" cy="3046988"/>
          </a:xfrm>
          <a:prstGeom prst="rect">
            <a:avLst/>
          </a:prstGeom>
          <a:noFill/>
        </p:spPr>
        <p:txBody>
          <a:bodyPr wrap="square" rtlCol="0">
            <a:spAutoFit/>
          </a:bodyPr>
          <a:lstStyle/>
          <a:p>
            <a:r>
              <a:rPr lang="en-US" altLang="zh-CN" dirty="0">
                <a:solidFill>
                  <a:schemeClr val="accent4">
                    <a:lumMod val="10000"/>
                  </a:schemeClr>
                </a:solidFill>
              </a:rPr>
              <a:t>        </a:t>
            </a:r>
            <a:r>
              <a:rPr lang="zh-CN" altLang="zh-CN" dirty="0">
                <a:solidFill>
                  <a:schemeClr val="accent4">
                    <a:lumMod val="10000"/>
                  </a:schemeClr>
                </a:solidFill>
              </a:rPr>
              <a:t>前</a:t>
            </a:r>
            <a:r>
              <a:rPr lang="zh-CN" altLang="en-US" dirty="0">
                <a:solidFill>
                  <a:schemeClr val="accent4">
                    <a:lumMod val="10000"/>
                  </a:schemeClr>
                </a:solidFill>
              </a:rPr>
              <a:t>端</a:t>
            </a:r>
            <a:r>
              <a:rPr lang="zh-CN" altLang="zh-CN" dirty="0">
                <a:solidFill>
                  <a:schemeClr val="accent4">
                    <a:lumMod val="10000"/>
                  </a:schemeClr>
                </a:solidFill>
              </a:rPr>
              <a:t>作为与用户直接交互的界面，在考虑功能的同时，也考虑了操作的简洁和方便性，目的是让大多数不太懂电脑操作的客户，也能轻松的享受互联网给他们带来的便利。前提系统主要包括用户注册、热门电影推荐、根据分类搜索电影、查询电影排行、添加看单等主要功</a:t>
            </a:r>
            <a:r>
              <a:rPr lang="zh-CN" altLang="en-US" dirty="0">
                <a:solidFill>
                  <a:schemeClr val="accent4">
                    <a:lumMod val="10000"/>
                  </a:schemeClr>
                </a:solidFill>
              </a:rPr>
              <a:t>能。</a:t>
            </a:r>
          </a:p>
        </p:txBody>
      </p:sp>
      <p:sp>
        <p:nvSpPr>
          <p:cNvPr id="24" name="文本框 23">
            <a:extLst>
              <a:ext uri="{FF2B5EF4-FFF2-40B4-BE49-F238E27FC236}">
                <a16:creationId xmlns:a16="http://schemas.microsoft.com/office/drawing/2014/main" id="{F89F8A72-26DE-45D2-B944-EF5B56D9F6A2}"/>
              </a:ext>
            </a:extLst>
          </p:cNvPr>
          <p:cNvSpPr txBox="1"/>
          <p:nvPr/>
        </p:nvSpPr>
        <p:spPr>
          <a:xfrm>
            <a:off x="510989" y="1839198"/>
            <a:ext cx="5284693" cy="830997"/>
          </a:xfrm>
          <a:prstGeom prst="rect">
            <a:avLst/>
          </a:prstGeom>
          <a:noFill/>
        </p:spPr>
        <p:txBody>
          <a:bodyPr wrap="square" rtlCol="0">
            <a:spAutoFit/>
          </a:bodyPr>
          <a:lstStyle/>
          <a:p>
            <a:r>
              <a:rPr lang="zh-CN" altLang="en-US" dirty="0"/>
              <a:t>       使用</a:t>
            </a:r>
            <a:r>
              <a:rPr lang="en-US" altLang="zh-CN" dirty="0"/>
              <a:t>html</a:t>
            </a:r>
            <a:r>
              <a:rPr lang="zh-CN" altLang="en-US" dirty="0"/>
              <a:t>、</a:t>
            </a:r>
            <a:r>
              <a:rPr lang="en-US" altLang="zh-CN" dirty="0"/>
              <a:t>php</a:t>
            </a:r>
            <a:r>
              <a:rPr lang="zh-CN" altLang="en-US" dirty="0"/>
              <a:t>、</a:t>
            </a:r>
            <a:r>
              <a:rPr lang="en-US" altLang="zh-CN" dirty="0" err="1"/>
              <a:t>css</a:t>
            </a:r>
            <a:r>
              <a:rPr lang="zh-CN" altLang="en-US" dirty="0"/>
              <a:t>、</a:t>
            </a:r>
            <a:r>
              <a:rPr lang="en-US" altLang="zh-CN" dirty="0" err="1"/>
              <a:t>js</a:t>
            </a:r>
            <a:r>
              <a:rPr lang="zh-CN" altLang="en-US" dirty="0"/>
              <a:t>进行前端设计。</a:t>
            </a:r>
          </a:p>
        </p:txBody>
      </p:sp>
    </p:spTree>
    <p:extLst>
      <p:ext uri="{BB962C8B-B14F-4D97-AF65-F5344CB8AC3E}">
        <p14:creationId xmlns:p14="http://schemas.microsoft.com/office/powerpoint/2010/main" val="205891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5B6F5F-0D7C-4970-BCB7-82FAA788B046}"/>
              </a:ext>
            </a:extLst>
          </p:cNvPr>
          <p:cNvPicPr>
            <a:picLocks noChangeAspect="1"/>
          </p:cNvPicPr>
          <p:nvPr/>
        </p:nvPicPr>
        <p:blipFill>
          <a:blip r:embed="rId2"/>
          <a:stretch>
            <a:fillRect/>
          </a:stretch>
        </p:blipFill>
        <p:spPr>
          <a:xfrm>
            <a:off x="0" y="0"/>
            <a:ext cx="12193588" cy="6858000"/>
          </a:xfrm>
          <a:prstGeom prst="rect">
            <a:avLst/>
          </a:prstGeom>
        </p:spPr>
      </p:pic>
    </p:spTree>
    <p:extLst>
      <p:ext uri="{BB962C8B-B14F-4D97-AF65-F5344CB8AC3E}">
        <p14:creationId xmlns:p14="http://schemas.microsoft.com/office/powerpoint/2010/main" val="263741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文本框 1"/>
          <p:cNvSpPr txBox="1"/>
          <p:nvPr/>
        </p:nvSpPr>
        <p:spPr>
          <a:xfrm>
            <a:off x="2902648" y="2451250"/>
            <a:ext cx="6388287" cy="2185214"/>
          </a:xfrm>
          <a:prstGeom prst="rect">
            <a:avLst/>
          </a:prstGeom>
          <a:noFill/>
        </p:spPr>
        <p:txBody>
          <a:bodyPr wrap="none" rtlCol="0">
            <a:spAutoFit/>
          </a:bodyPr>
          <a:lstStyle/>
          <a:p>
            <a:pPr algn="ctr"/>
            <a:r>
              <a:rPr kumimoji="1" lang="en-US" altLang="zh-CN" sz="7200" b="1" dirty="0">
                <a:solidFill>
                  <a:schemeClr val="bg1">
                    <a:lumMod val="95000"/>
                  </a:schemeClr>
                </a:solidFill>
              </a:rPr>
              <a:t>THANK YOU</a:t>
            </a:r>
          </a:p>
          <a:p>
            <a:pPr algn="ctr"/>
            <a:r>
              <a:rPr kumimoji="1" lang="en-US" altLang="zh-CN" sz="6400" b="1" dirty="0">
                <a:solidFill>
                  <a:schemeClr val="bg1">
                    <a:lumMod val="95000"/>
                  </a:schemeClr>
                </a:solidFill>
              </a:rPr>
              <a:t>FOR</a:t>
            </a:r>
            <a:r>
              <a:rPr kumimoji="1" lang="zh-CN" altLang="en-US" sz="6400" b="1" dirty="0">
                <a:solidFill>
                  <a:schemeClr val="bg1">
                    <a:lumMod val="95000"/>
                  </a:schemeClr>
                </a:solidFill>
              </a:rPr>
              <a:t> </a:t>
            </a:r>
            <a:r>
              <a:rPr kumimoji="1" lang="en-US" altLang="zh-CN" sz="6400" b="1" dirty="0">
                <a:solidFill>
                  <a:schemeClr val="bg1">
                    <a:lumMod val="95000"/>
                  </a:schemeClr>
                </a:solidFill>
              </a:rPr>
              <a:t>WATCHING</a:t>
            </a:r>
            <a:endParaRPr kumimoji="1" lang="zh-CN" altLang="en-US" sz="6400" b="1" dirty="0">
              <a:solidFill>
                <a:schemeClr val="bg1">
                  <a:lumMod val="95000"/>
                </a:schemeClr>
              </a:solidFill>
            </a:endParaRPr>
          </a:p>
        </p:txBody>
      </p:sp>
      <p:sp>
        <p:nvSpPr>
          <p:cNvPr id="5" name="矩形 4"/>
          <p:cNvSpPr/>
          <p:nvPr/>
        </p:nvSpPr>
        <p:spPr>
          <a:xfrm>
            <a:off x="2721396" y="2264756"/>
            <a:ext cx="6569544" cy="2407040"/>
          </a:xfrm>
          <a:prstGeom prst="rect">
            <a:avLst/>
          </a:prstGeom>
          <a:noFill/>
          <a:ln w="12700" cmpd="sng">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schemeClr val="bg1">
                  <a:lumMod val="95000"/>
                </a:schemeClr>
              </a:solidFill>
            </a:endParaRPr>
          </a:p>
        </p:txBody>
      </p:sp>
      <p:pic>
        <p:nvPicPr>
          <p:cNvPr id="6" name="图片 5">
            <a:extLst>
              <a:ext uri="{FF2B5EF4-FFF2-40B4-BE49-F238E27FC236}">
                <a16:creationId xmlns:a16="http://schemas.microsoft.com/office/drawing/2014/main" id="{E574F82C-0E4A-452A-941A-0A522DE440FA}"/>
              </a:ext>
            </a:extLst>
          </p:cNvPr>
          <p:cNvPicPr>
            <a:picLocks noChangeAspect="1"/>
          </p:cNvPicPr>
          <p:nvPr/>
        </p:nvPicPr>
        <p:blipFill>
          <a:blip r:embed="rId3"/>
          <a:stretch>
            <a:fillRect/>
          </a:stretch>
        </p:blipFill>
        <p:spPr>
          <a:xfrm>
            <a:off x="-1" y="0"/>
            <a:ext cx="1304925" cy="947091"/>
          </a:xfrm>
          <a:prstGeom prst="rect">
            <a:avLst/>
          </a:prstGeom>
        </p:spPr>
      </p:pic>
    </p:spTree>
    <p:extLst>
      <p:ext uri="{BB962C8B-B14F-4D97-AF65-F5344CB8AC3E}">
        <p14:creationId xmlns:p14="http://schemas.microsoft.com/office/powerpoint/2010/main" val="28737569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351000" y="198103"/>
            <a:ext cx="2911374" cy="748988"/>
          </a:xfrm>
          <a:prstGeom prst="rect">
            <a:avLst/>
          </a:prstGeom>
          <a:noFill/>
        </p:spPr>
        <p:txBody>
          <a:bodyPr wrap="none" rtlCol="0">
            <a:spAutoFit/>
          </a:bodyPr>
          <a:lstStyle/>
          <a:p>
            <a:r>
              <a:rPr kumimoji="1" lang="en-US" altLang="zh-CN" sz="4267" b="1" dirty="0">
                <a:solidFill>
                  <a:srgbClr val="1F1F1F"/>
                </a:solidFill>
              </a:rPr>
              <a:t>CONTENTS</a:t>
            </a:r>
            <a:endParaRPr kumimoji="1" lang="zh-CN" altLang="en-US" sz="4267" b="1" dirty="0">
              <a:solidFill>
                <a:srgbClr val="1F1F1F"/>
              </a:solidFill>
            </a:endParaRPr>
          </a:p>
        </p:txBody>
      </p:sp>
      <p:sp>
        <p:nvSpPr>
          <p:cNvPr id="4" name="文本框 3"/>
          <p:cNvSpPr txBox="1"/>
          <p:nvPr/>
        </p:nvSpPr>
        <p:spPr>
          <a:xfrm>
            <a:off x="1443950" y="2389120"/>
            <a:ext cx="3084507"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ONE</a:t>
            </a:r>
            <a:r>
              <a:rPr kumimoji="1" lang="zh-CN" altLang="en-US" sz="3200" b="1" dirty="0">
                <a:solidFill>
                  <a:srgbClr val="1F1F1F"/>
                </a:solidFill>
              </a:rPr>
              <a:t> 产品综述</a:t>
            </a:r>
          </a:p>
        </p:txBody>
      </p:sp>
      <p:sp>
        <p:nvSpPr>
          <p:cNvPr id="5" name="文本框 4"/>
          <p:cNvSpPr txBox="1"/>
          <p:nvPr/>
        </p:nvSpPr>
        <p:spPr>
          <a:xfrm>
            <a:off x="1443949" y="4150283"/>
            <a:ext cx="3084510"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TWO</a:t>
            </a:r>
            <a:r>
              <a:rPr kumimoji="1" lang="zh-CN" altLang="en-US" sz="3200" b="1" dirty="0">
                <a:solidFill>
                  <a:srgbClr val="1F1F1F"/>
                </a:solidFill>
              </a:rPr>
              <a:t> 需求分析</a:t>
            </a:r>
          </a:p>
        </p:txBody>
      </p:sp>
      <p:sp>
        <p:nvSpPr>
          <p:cNvPr id="8" name="文本框 7"/>
          <p:cNvSpPr txBox="1"/>
          <p:nvPr/>
        </p:nvSpPr>
        <p:spPr>
          <a:xfrm>
            <a:off x="6768842" y="2389120"/>
            <a:ext cx="3368523"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THREE</a:t>
            </a:r>
            <a:r>
              <a:rPr kumimoji="1" lang="zh-CN" altLang="en-US" sz="3200" b="1" dirty="0">
                <a:solidFill>
                  <a:srgbClr val="1F1F1F"/>
                </a:solidFill>
              </a:rPr>
              <a:t> 功能简述</a:t>
            </a:r>
          </a:p>
        </p:txBody>
      </p:sp>
      <p:sp>
        <p:nvSpPr>
          <p:cNvPr id="9" name="文本框 8"/>
          <p:cNvSpPr txBox="1"/>
          <p:nvPr/>
        </p:nvSpPr>
        <p:spPr>
          <a:xfrm>
            <a:off x="6768842" y="4150283"/>
            <a:ext cx="3368523" cy="584775"/>
          </a:xfrm>
          <a:prstGeom prst="rect">
            <a:avLst/>
          </a:prstGeom>
          <a:noFill/>
          <a:ln>
            <a:solidFill>
              <a:srgbClr val="1F1F1F"/>
            </a:solidFill>
          </a:ln>
        </p:spPr>
        <p:txBody>
          <a:bodyPr wrap="square" rtlCol="0">
            <a:spAutoFit/>
          </a:bodyPr>
          <a:lstStyle/>
          <a:p>
            <a:r>
              <a:rPr kumimoji="1" lang="en-US" altLang="zh-CN" sz="3200" b="1" dirty="0">
                <a:solidFill>
                  <a:srgbClr val="1F1F1F"/>
                </a:solidFill>
              </a:rPr>
              <a:t>FOUR</a:t>
            </a:r>
            <a:r>
              <a:rPr kumimoji="1" lang="zh-CN" altLang="en-US" sz="3200" b="1" dirty="0">
                <a:solidFill>
                  <a:srgbClr val="1F1F1F"/>
                </a:solidFill>
              </a:rPr>
              <a:t> 设计说明</a:t>
            </a:r>
          </a:p>
        </p:txBody>
      </p:sp>
      <p:cxnSp>
        <p:nvCxnSpPr>
          <p:cNvPr id="12" name="直线连接符 11"/>
          <p:cNvCxnSpPr/>
          <p:nvPr/>
        </p:nvCxnSpPr>
        <p:spPr>
          <a:xfrm>
            <a:off x="5920482" y="2389121"/>
            <a:ext cx="0" cy="31666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图片 13">
            <a:extLst>
              <a:ext uri="{FF2B5EF4-FFF2-40B4-BE49-F238E27FC236}">
                <a16:creationId xmlns:a16="http://schemas.microsoft.com/office/drawing/2014/main" id="{2D0BE912-7994-487A-A82C-73CA3F18272A}"/>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Tree>
    <p:extLst>
      <p:ext uri="{BB962C8B-B14F-4D97-AF65-F5344CB8AC3E}">
        <p14:creationId xmlns:p14="http://schemas.microsoft.com/office/powerpoint/2010/main" val="30620978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p:nvSpPr>
        <p:spPr>
          <a:xfrm>
            <a:off x="2477677" y="2365311"/>
            <a:ext cx="1399592" cy="1399592"/>
          </a:xfrm>
          <a:prstGeom prst="rect">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a:solidFill>
                  <a:schemeClr val="bg1">
                    <a:lumMod val="95000"/>
                  </a:schemeClr>
                </a:solidFill>
              </a:rPr>
              <a:t>01</a:t>
            </a:r>
            <a:endParaRPr kumimoji="1" lang="zh-CN" altLang="en-US" sz="6933" b="1" dirty="0">
              <a:solidFill>
                <a:schemeClr val="bg1">
                  <a:lumMod val="95000"/>
                </a:schemeClr>
              </a:solidFill>
            </a:endParaRPr>
          </a:p>
        </p:txBody>
      </p:sp>
      <p:sp>
        <p:nvSpPr>
          <p:cNvPr id="4" name="矩形 3"/>
          <p:cNvSpPr/>
          <p:nvPr/>
        </p:nvSpPr>
        <p:spPr>
          <a:xfrm>
            <a:off x="3877269" y="2690613"/>
            <a:ext cx="2371162" cy="748988"/>
          </a:xfrm>
          <a:prstGeom prst="rect">
            <a:avLst/>
          </a:prstGeom>
        </p:spPr>
        <p:txBody>
          <a:bodyPr wrap="none">
            <a:spAutoFit/>
          </a:bodyPr>
          <a:lstStyle/>
          <a:p>
            <a:r>
              <a:rPr kumimoji="1" lang="zh-CN" altLang="en-US" sz="4267" dirty="0">
                <a:solidFill>
                  <a:schemeClr val="bg1">
                    <a:lumMod val="95000"/>
                  </a:schemeClr>
                </a:solidFill>
              </a:rPr>
              <a:t>产品综述</a:t>
            </a:r>
          </a:p>
        </p:txBody>
      </p:sp>
      <p:pic>
        <p:nvPicPr>
          <p:cNvPr id="6" name="图片 5">
            <a:extLst>
              <a:ext uri="{FF2B5EF4-FFF2-40B4-BE49-F238E27FC236}">
                <a16:creationId xmlns:a16="http://schemas.microsoft.com/office/drawing/2014/main" id="{11CDCD8D-9409-4A8C-A68B-17B92F7A4BCE}"/>
              </a:ext>
            </a:extLst>
          </p:cNvPr>
          <p:cNvPicPr>
            <a:picLocks noChangeAspect="1"/>
          </p:cNvPicPr>
          <p:nvPr/>
        </p:nvPicPr>
        <p:blipFill>
          <a:blip r:embed="rId3"/>
          <a:stretch>
            <a:fillRect/>
          </a:stretch>
        </p:blipFill>
        <p:spPr>
          <a:xfrm>
            <a:off x="-1" y="0"/>
            <a:ext cx="1304925" cy="947091"/>
          </a:xfrm>
          <a:prstGeom prst="rect">
            <a:avLst/>
          </a:prstGeom>
        </p:spPr>
      </p:pic>
    </p:spTree>
    <p:extLst>
      <p:ext uri="{BB962C8B-B14F-4D97-AF65-F5344CB8AC3E}">
        <p14:creationId xmlns:p14="http://schemas.microsoft.com/office/powerpoint/2010/main" val="31523599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94" y="3492201"/>
            <a:ext cx="12192000" cy="3365800"/>
          </a:xfrm>
          <a:prstGeom prst="rect">
            <a:avLst/>
          </a:prstGeom>
          <a:solidFill>
            <a:srgbClr val="1F1F1F"/>
          </a:solidFill>
          <a:ln w="12700" cap="flat" cmpd="sng" algn="ctr">
            <a:noFill/>
            <a:prstDash val="solid"/>
            <a:miter lim="800000"/>
          </a:ln>
          <a:effectLst/>
        </p:spPr>
        <p:txBody>
          <a:bodyPr lIns="121917" tIns="60959" rIns="121917" bIns="60959" rtlCol="0" anchor="ctr"/>
          <a:lstStyle/>
          <a:p>
            <a:pPr algn="ctr" defTabSz="1219140">
              <a:defRPr/>
            </a:pPr>
            <a:endParaRPr lang="zh-CN" altLang="en-US" sz="3200" kern="0">
              <a:solidFill>
                <a:sysClr val="window" lastClr="FFFFFF"/>
              </a:solidFill>
              <a:latin typeface="Calibri"/>
              <a:ea typeface="宋体"/>
            </a:endParaRPr>
          </a:p>
        </p:txBody>
      </p:sp>
      <p:grpSp>
        <p:nvGrpSpPr>
          <p:cNvPr id="5" name="组合 3"/>
          <p:cNvGrpSpPr/>
          <p:nvPr/>
        </p:nvGrpSpPr>
        <p:grpSpPr>
          <a:xfrm>
            <a:off x="1009447" y="1223937"/>
            <a:ext cx="2395871" cy="4791743"/>
            <a:chOff x="2553392" y="917952"/>
            <a:chExt cx="1796903" cy="3593807"/>
          </a:xfrm>
        </p:grpSpPr>
        <p:pic>
          <p:nvPicPr>
            <p:cNvPr id="6" name="图片 5"/>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271" r="25893"/>
            <a:stretch/>
          </p:blipFill>
          <p:spPr>
            <a:xfrm>
              <a:off x="2807886" y="1533258"/>
              <a:ext cx="1418245" cy="2410057"/>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66279" t="13601" r="11881" b="13601"/>
            <a:stretch/>
          </p:blipFill>
          <p:spPr>
            <a:xfrm>
              <a:off x="2553392" y="917952"/>
              <a:ext cx="1796903" cy="3593807"/>
            </a:xfrm>
            <a:custGeom>
              <a:avLst/>
              <a:gdLst>
                <a:gd name="connsiteX0" fmla="*/ 299897 w 1872208"/>
                <a:gd name="connsiteY0" fmla="*/ 648072 h 3744416"/>
                <a:gd name="connsiteX1" fmla="*/ 275978 w 1872208"/>
                <a:gd name="connsiteY1" fmla="*/ 671991 h 3744416"/>
                <a:gd name="connsiteX2" fmla="*/ 275978 w 1872208"/>
                <a:gd name="connsiteY2" fmla="*/ 3108153 h 3744416"/>
                <a:gd name="connsiteX3" fmla="*/ 299897 w 1872208"/>
                <a:gd name="connsiteY3" fmla="*/ 3132072 h 3744416"/>
                <a:gd name="connsiteX4" fmla="*/ 1659046 w 1872208"/>
                <a:gd name="connsiteY4" fmla="*/ 3132072 h 3744416"/>
                <a:gd name="connsiteX5" fmla="*/ 1682965 w 1872208"/>
                <a:gd name="connsiteY5" fmla="*/ 3108153 h 3744416"/>
                <a:gd name="connsiteX6" fmla="*/ 1682965 w 1872208"/>
                <a:gd name="connsiteY6" fmla="*/ 671991 h 3744416"/>
                <a:gd name="connsiteX7" fmla="*/ 1659046 w 1872208"/>
                <a:gd name="connsiteY7" fmla="*/ 648072 h 3744416"/>
                <a:gd name="connsiteX8" fmla="*/ 0 w 1872208"/>
                <a:gd name="connsiteY8" fmla="*/ 0 h 3744416"/>
                <a:gd name="connsiteX9" fmla="*/ 1872208 w 1872208"/>
                <a:gd name="connsiteY9" fmla="*/ 0 h 3744416"/>
                <a:gd name="connsiteX10" fmla="*/ 1872208 w 1872208"/>
                <a:gd name="connsiteY10" fmla="*/ 3744416 h 3744416"/>
                <a:gd name="connsiteX11" fmla="*/ 0 w 1872208"/>
                <a:gd name="connsiteY11" fmla="*/ 3744416 h 374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2208" h="3744416">
                  <a:moveTo>
                    <a:pt x="299897" y="648072"/>
                  </a:moveTo>
                  <a:cubicBezTo>
                    <a:pt x="286687" y="648072"/>
                    <a:pt x="275978" y="658781"/>
                    <a:pt x="275978" y="671991"/>
                  </a:cubicBezTo>
                  <a:lnTo>
                    <a:pt x="275978" y="3108153"/>
                  </a:lnTo>
                  <a:cubicBezTo>
                    <a:pt x="275978" y="3121363"/>
                    <a:pt x="286687" y="3132072"/>
                    <a:pt x="299897" y="3132072"/>
                  </a:cubicBezTo>
                  <a:lnTo>
                    <a:pt x="1659046" y="3132072"/>
                  </a:lnTo>
                  <a:cubicBezTo>
                    <a:pt x="1672256" y="3132072"/>
                    <a:pt x="1682965" y="3121363"/>
                    <a:pt x="1682965" y="3108153"/>
                  </a:cubicBezTo>
                  <a:lnTo>
                    <a:pt x="1682965" y="671991"/>
                  </a:lnTo>
                  <a:cubicBezTo>
                    <a:pt x="1682965" y="658781"/>
                    <a:pt x="1672256" y="648072"/>
                    <a:pt x="1659046" y="648072"/>
                  </a:cubicBezTo>
                  <a:close/>
                  <a:moveTo>
                    <a:pt x="0" y="0"/>
                  </a:moveTo>
                  <a:lnTo>
                    <a:pt x="1872208" y="0"/>
                  </a:lnTo>
                  <a:lnTo>
                    <a:pt x="1872208" y="3744416"/>
                  </a:lnTo>
                  <a:lnTo>
                    <a:pt x="0" y="3744416"/>
                  </a:lnTo>
                  <a:close/>
                </a:path>
              </a:pathLst>
            </a:custGeom>
          </p:spPr>
        </p:pic>
      </p:grpSp>
      <p:sp>
        <p:nvSpPr>
          <p:cNvPr id="10" name="Freeform 5"/>
          <p:cNvSpPr>
            <a:spLocks/>
          </p:cNvSpPr>
          <p:nvPr/>
        </p:nvSpPr>
        <p:spPr bwMode="auto">
          <a:xfrm>
            <a:off x="3980878"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1" name="Freeform 5"/>
          <p:cNvSpPr>
            <a:spLocks/>
          </p:cNvSpPr>
          <p:nvPr/>
        </p:nvSpPr>
        <p:spPr bwMode="auto">
          <a:xfrm>
            <a:off x="4569439"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2" name="Freeform 5"/>
          <p:cNvSpPr>
            <a:spLocks/>
          </p:cNvSpPr>
          <p:nvPr/>
        </p:nvSpPr>
        <p:spPr bwMode="auto">
          <a:xfrm>
            <a:off x="5158001"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3" name="Freeform 5"/>
          <p:cNvSpPr>
            <a:spLocks/>
          </p:cNvSpPr>
          <p:nvPr/>
        </p:nvSpPr>
        <p:spPr bwMode="auto">
          <a:xfrm>
            <a:off x="5746562"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4" name="Freeform 5"/>
          <p:cNvSpPr>
            <a:spLocks/>
          </p:cNvSpPr>
          <p:nvPr/>
        </p:nvSpPr>
        <p:spPr bwMode="auto">
          <a:xfrm>
            <a:off x="6335123"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5" name="Freeform 5"/>
          <p:cNvSpPr>
            <a:spLocks/>
          </p:cNvSpPr>
          <p:nvPr/>
        </p:nvSpPr>
        <p:spPr bwMode="auto">
          <a:xfrm>
            <a:off x="6923685"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6" name="Freeform 5"/>
          <p:cNvSpPr>
            <a:spLocks/>
          </p:cNvSpPr>
          <p:nvPr/>
        </p:nvSpPr>
        <p:spPr bwMode="auto">
          <a:xfrm>
            <a:off x="7512246"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7" name="Freeform 5"/>
          <p:cNvSpPr>
            <a:spLocks/>
          </p:cNvSpPr>
          <p:nvPr/>
        </p:nvSpPr>
        <p:spPr bwMode="auto">
          <a:xfrm>
            <a:off x="8100807"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8" name="Freeform 5"/>
          <p:cNvSpPr>
            <a:spLocks/>
          </p:cNvSpPr>
          <p:nvPr/>
        </p:nvSpPr>
        <p:spPr bwMode="auto">
          <a:xfrm>
            <a:off x="8689369"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9" name="Freeform 5"/>
          <p:cNvSpPr>
            <a:spLocks/>
          </p:cNvSpPr>
          <p:nvPr/>
        </p:nvSpPr>
        <p:spPr bwMode="auto">
          <a:xfrm>
            <a:off x="3980878"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0" name="Freeform 5"/>
          <p:cNvSpPr>
            <a:spLocks/>
          </p:cNvSpPr>
          <p:nvPr/>
        </p:nvSpPr>
        <p:spPr bwMode="auto">
          <a:xfrm>
            <a:off x="4569439"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1" name="Freeform 5"/>
          <p:cNvSpPr>
            <a:spLocks/>
          </p:cNvSpPr>
          <p:nvPr/>
        </p:nvSpPr>
        <p:spPr bwMode="auto">
          <a:xfrm>
            <a:off x="5158001"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2" name="Freeform 5"/>
          <p:cNvSpPr>
            <a:spLocks/>
          </p:cNvSpPr>
          <p:nvPr/>
        </p:nvSpPr>
        <p:spPr bwMode="auto">
          <a:xfrm>
            <a:off x="5746562"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3" name="Freeform 5"/>
          <p:cNvSpPr>
            <a:spLocks/>
          </p:cNvSpPr>
          <p:nvPr/>
        </p:nvSpPr>
        <p:spPr bwMode="auto">
          <a:xfrm>
            <a:off x="6335123"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4" name="Freeform 5"/>
          <p:cNvSpPr>
            <a:spLocks/>
          </p:cNvSpPr>
          <p:nvPr/>
        </p:nvSpPr>
        <p:spPr bwMode="auto">
          <a:xfrm>
            <a:off x="6923685"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5" name="Freeform 5"/>
          <p:cNvSpPr>
            <a:spLocks/>
          </p:cNvSpPr>
          <p:nvPr/>
        </p:nvSpPr>
        <p:spPr bwMode="auto">
          <a:xfrm>
            <a:off x="7512246"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6" name="Freeform 5"/>
          <p:cNvSpPr>
            <a:spLocks/>
          </p:cNvSpPr>
          <p:nvPr/>
        </p:nvSpPr>
        <p:spPr bwMode="auto">
          <a:xfrm>
            <a:off x="8100807"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7" name="Freeform 5"/>
          <p:cNvSpPr>
            <a:spLocks/>
          </p:cNvSpPr>
          <p:nvPr/>
        </p:nvSpPr>
        <p:spPr bwMode="auto">
          <a:xfrm>
            <a:off x="8689369"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2" name="矩形 31"/>
          <p:cNvSpPr/>
          <p:nvPr/>
        </p:nvSpPr>
        <p:spPr>
          <a:xfrm>
            <a:off x="5706089" y="3764392"/>
            <a:ext cx="5975879" cy="1683729"/>
          </a:xfrm>
          <a:prstGeom prst="rect">
            <a:avLst/>
          </a:prstGeom>
        </p:spPr>
        <p:txBody>
          <a:bodyPr wrap="square" lIns="121917" tIns="60959" rIns="121917" bIns="60959">
            <a:spAutoFit/>
          </a:bodyPr>
          <a:lstStyle/>
          <a:p>
            <a:pPr>
              <a:lnSpc>
                <a:spcPct val="130000"/>
              </a:lnSpc>
            </a:pPr>
            <a:r>
              <a:rPr lang="en-US" altLang="zh-CN" sz="2000" dirty="0" err="1">
                <a:solidFill>
                  <a:schemeClr val="bg1">
                    <a:lumMod val="95000"/>
                  </a:schemeClr>
                </a:solidFill>
              </a:rPr>
              <a:t>ForCinema</a:t>
            </a:r>
            <a:r>
              <a:rPr lang="zh-CN" altLang="en-US" sz="2000" dirty="0">
                <a:solidFill>
                  <a:schemeClr val="bg1">
                    <a:lumMod val="95000"/>
                  </a:schemeClr>
                </a:solidFill>
              </a:rPr>
              <a:t>是一个以推荐电影为主要目的的网站，这里为全世界热爱电影的人提供专业的电影推荐，通过用户的喜好，基于大数据分析技术为他们推荐量身定制的电影。</a:t>
            </a:r>
            <a:endParaRPr lang="en-US" altLang="zh-CN" sz="2000" dirty="0">
              <a:solidFill>
                <a:schemeClr val="bg1">
                  <a:lumMod val="95000"/>
                </a:schemeClr>
              </a:solidFill>
            </a:endParaRPr>
          </a:p>
        </p:txBody>
      </p:sp>
      <p:sp>
        <p:nvSpPr>
          <p:cNvPr id="34" name="Freeform 5"/>
          <p:cNvSpPr>
            <a:spLocks/>
          </p:cNvSpPr>
          <p:nvPr/>
        </p:nvSpPr>
        <p:spPr bwMode="auto">
          <a:xfrm>
            <a:off x="9277930"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5" name="Freeform 5"/>
          <p:cNvSpPr>
            <a:spLocks/>
          </p:cNvSpPr>
          <p:nvPr/>
        </p:nvSpPr>
        <p:spPr bwMode="auto">
          <a:xfrm>
            <a:off x="9866491"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6" name="Freeform 5"/>
          <p:cNvSpPr>
            <a:spLocks/>
          </p:cNvSpPr>
          <p:nvPr/>
        </p:nvSpPr>
        <p:spPr bwMode="auto">
          <a:xfrm>
            <a:off x="10455053"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7" name="Freeform 5"/>
          <p:cNvSpPr>
            <a:spLocks/>
          </p:cNvSpPr>
          <p:nvPr/>
        </p:nvSpPr>
        <p:spPr bwMode="auto">
          <a:xfrm>
            <a:off x="11043610" y="1836748"/>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8" name="Freeform 5"/>
          <p:cNvSpPr>
            <a:spLocks/>
          </p:cNvSpPr>
          <p:nvPr/>
        </p:nvSpPr>
        <p:spPr bwMode="auto">
          <a:xfrm>
            <a:off x="9277930"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39" name="Freeform 5"/>
          <p:cNvSpPr>
            <a:spLocks/>
          </p:cNvSpPr>
          <p:nvPr/>
        </p:nvSpPr>
        <p:spPr bwMode="auto">
          <a:xfrm>
            <a:off x="9866491"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0" name="Freeform 5"/>
          <p:cNvSpPr>
            <a:spLocks/>
          </p:cNvSpPr>
          <p:nvPr/>
        </p:nvSpPr>
        <p:spPr bwMode="auto">
          <a:xfrm>
            <a:off x="10455053"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1" name="Freeform 5"/>
          <p:cNvSpPr>
            <a:spLocks/>
          </p:cNvSpPr>
          <p:nvPr/>
        </p:nvSpPr>
        <p:spPr bwMode="auto">
          <a:xfrm>
            <a:off x="11043610" y="2334743"/>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2" name="Freeform 5"/>
          <p:cNvSpPr>
            <a:spLocks/>
          </p:cNvSpPr>
          <p:nvPr/>
        </p:nvSpPr>
        <p:spPr bwMode="auto">
          <a:xfrm>
            <a:off x="3967142"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3" name="Freeform 5"/>
          <p:cNvSpPr>
            <a:spLocks/>
          </p:cNvSpPr>
          <p:nvPr/>
        </p:nvSpPr>
        <p:spPr bwMode="auto">
          <a:xfrm>
            <a:off x="4555703"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4" name="Freeform 5"/>
          <p:cNvSpPr>
            <a:spLocks/>
          </p:cNvSpPr>
          <p:nvPr/>
        </p:nvSpPr>
        <p:spPr bwMode="auto">
          <a:xfrm>
            <a:off x="5144265"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5" name="Freeform 5"/>
          <p:cNvSpPr>
            <a:spLocks/>
          </p:cNvSpPr>
          <p:nvPr/>
        </p:nvSpPr>
        <p:spPr bwMode="auto">
          <a:xfrm>
            <a:off x="5732826"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6" name="Freeform 5"/>
          <p:cNvSpPr>
            <a:spLocks/>
          </p:cNvSpPr>
          <p:nvPr/>
        </p:nvSpPr>
        <p:spPr bwMode="auto">
          <a:xfrm>
            <a:off x="6321387"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7" name="Freeform 5"/>
          <p:cNvSpPr>
            <a:spLocks/>
          </p:cNvSpPr>
          <p:nvPr/>
        </p:nvSpPr>
        <p:spPr bwMode="auto">
          <a:xfrm>
            <a:off x="6909949"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8" name="Freeform 5"/>
          <p:cNvSpPr>
            <a:spLocks/>
          </p:cNvSpPr>
          <p:nvPr/>
        </p:nvSpPr>
        <p:spPr bwMode="auto">
          <a:xfrm>
            <a:off x="7498510"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49" name="Freeform 5"/>
          <p:cNvSpPr>
            <a:spLocks/>
          </p:cNvSpPr>
          <p:nvPr/>
        </p:nvSpPr>
        <p:spPr bwMode="auto">
          <a:xfrm>
            <a:off x="8087071"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0" name="Freeform 5"/>
          <p:cNvSpPr>
            <a:spLocks/>
          </p:cNvSpPr>
          <p:nvPr/>
        </p:nvSpPr>
        <p:spPr bwMode="auto">
          <a:xfrm>
            <a:off x="8675633"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1" name="Freeform 5"/>
          <p:cNvSpPr>
            <a:spLocks/>
          </p:cNvSpPr>
          <p:nvPr/>
        </p:nvSpPr>
        <p:spPr bwMode="auto">
          <a:xfrm>
            <a:off x="9264194"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2" name="Freeform 5"/>
          <p:cNvSpPr>
            <a:spLocks/>
          </p:cNvSpPr>
          <p:nvPr/>
        </p:nvSpPr>
        <p:spPr bwMode="auto">
          <a:xfrm>
            <a:off x="9852755"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1F1F1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3" name="Freeform 5"/>
          <p:cNvSpPr>
            <a:spLocks/>
          </p:cNvSpPr>
          <p:nvPr/>
        </p:nvSpPr>
        <p:spPr bwMode="auto">
          <a:xfrm>
            <a:off x="10441317"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4" name="Freeform 5"/>
          <p:cNvSpPr>
            <a:spLocks/>
          </p:cNvSpPr>
          <p:nvPr/>
        </p:nvSpPr>
        <p:spPr bwMode="auto">
          <a:xfrm>
            <a:off x="11029874" y="2852800"/>
            <a:ext cx="433872" cy="411392"/>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BFBFBF"/>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55" name="Freeform 5"/>
          <p:cNvSpPr>
            <a:spLocks/>
          </p:cNvSpPr>
          <p:nvPr/>
        </p:nvSpPr>
        <p:spPr bwMode="auto">
          <a:xfrm>
            <a:off x="4016345" y="3924091"/>
            <a:ext cx="1078717" cy="1022827"/>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3200"/>
          </a:p>
        </p:txBody>
      </p:sp>
      <p:pic>
        <p:nvPicPr>
          <p:cNvPr id="56" name="图片 55">
            <a:extLst>
              <a:ext uri="{FF2B5EF4-FFF2-40B4-BE49-F238E27FC236}">
                <a16:creationId xmlns:a16="http://schemas.microsoft.com/office/drawing/2014/main" id="{F687DD8B-1988-4C04-9F42-F353E251F721}"/>
              </a:ext>
            </a:extLst>
          </p:cNvPr>
          <p:cNvPicPr>
            <a:picLocks noChangeAspect="1"/>
          </p:cNvPicPr>
          <p:nvPr/>
        </p:nvPicPr>
        <p:blipFill>
          <a:blip r:embed="rId5"/>
          <a:stretch>
            <a:fillRect/>
          </a:stretch>
        </p:blipFill>
        <p:spPr>
          <a:xfrm>
            <a:off x="-1" y="0"/>
            <a:ext cx="1304925" cy="947091"/>
          </a:xfrm>
          <a:prstGeom prst="rect">
            <a:avLst/>
          </a:prstGeom>
          <a:solidFill>
            <a:schemeClr val="bg1">
              <a:lumMod val="85000"/>
            </a:schemeClr>
          </a:solidFill>
        </p:spPr>
      </p:pic>
      <p:sp>
        <p:nvSpPr>
          <p:cNvPr id="57" name="文本框 56">
            <a:extLst>
              <a:ext uri="{FF2B5EF4-FFF2-40B4-BE49-F238E27FC236}">
                <a16:creationId xmlns:a16="http://schemas.microsoft.com/office/drawing/2014/main" id="{9C8D39AF-7EA0-4340-BF43-6247160058FC}"/>
              </a:ext>
            </a:extLst>
          </p:cNvPr>
          <p:cNvSpPr txBox="1"/>
          <p:nvPr/>
        </p:nvSpPr>
        <p:spPr>
          <a:xfrm>
            <a:off x="1232511" y="73446"/>
            <a:ext cx="1497489" cy="800197"/>
          </a:xfrm>
          <a:prstGeom prst="rect">
            <a:avLst/>
          </a:prstGeom>
          <a:noFill/>
        </p:spPr>
        <p:txBody>
          <a:bodyPr wrap="square" lIns="121899" tIns="60949" rIns="121899" bIns="60949" rtlCol="0" anchor="ctr">
            <a:spAutoFit/>
          </a:bodyPr>
          <a:lstStyle/>
          <a:p>
            <a:pPr>
              <a:lnSpc>
                <a:spcPct val="110000"/>
              </a:lnSpc>
            </a:pPr>
            <a:r>
              <a:rPr kumimoji="1" lang="en-US" altLang="zh-CN" sz="1867" b="1" dirty="0" err="1">
                <a:solidFill>
                  <a:srgbClr val="1F1F1F"/>
                </a:solidFill>
                <a:latin typeface="Calibri"/>
                <a:ea typeface="宋体"/>
              </a:rPr>
              <a:t>ForCinema</a:t>
            </a:r>
            <a:endParaRPr kumimoji="1" lang="en-US" altLang="zh-CN" sz="1867" b="1" dirty="0">
              <a:solidFill>
                <a:srgbClr val="1F1F1F"/>
              </a:solidFill>
              <a:latin typeface="微软雅黑"/>
              <a:ea typeface="微软雅黑"/>
              <a:cs typeface="微软雅黑"/>
            </a:endParaRPr>
          </a:p>
          <a:p>
            <a:pPr>
              <a:lnSpc>
                <a:spcPct val="110000"/>
              </a:lnSpc>
            </a:pPr>
            <a:r>
              <a:rPr kumimoji="1" lang="zh-CN" altLang="en-US" sz="2133" b="1" dirty="0">
                <a:solidFill>
                  <a:srgbClr val="1F1F1F"/>
                </a:solidFill>
                <a:latin typeface="微软雅黑"/>
                <a:ea typeface="微软雅黑"/>
                <a:cs typeface="微软雅黑"/>
              </a:rPr>
              <a:t>产品综述</a:t>
            </a:r>
          </a:p>
        </p:txBody>
      </p:sp>
    </p:spTree>
    <p:extLst>
      <p:ext uri="{BB962C8B-B14F-4D97-AF65-F5344CB8AC3E}">
        <p14:creationId xmlns:p14="http://schemas.microsoft.com/office/powerpoint/2010/main" val="205891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p:nvSpPr>
        <p:spPr>
          <a:xfrm>
            <a:off x="2477677" y="2365311"/>
            <a:ext cx="1399592" cy="1399592"/>
          </a:xfrm>
          <a:prstGeom prst="rect">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a:solidFill>
                  <a:schemeClr val="bg1">
                    <a:lumMod val="95000"/>
                  </a:schemeClr>
                </a:solidFill>
              </a:rPr>
              <a:t>02</a:t>
            </a:r>
            <a:endParaRPr kumimoji="1" lang="zh-CN" altLang="en-US" sz="6933" b="1" dirty="0">
              <a:solidFill>
                <a:schemeClr val="bg1">
                  <a:lumMod val="95000"/>
                </a:schemeClr>
              </a:solidFill>
            </a:endParaRPr>
          </a:p>
        </p:txBody>
      </p:sp>
      <p:sp>
        <p:nvSpPr>
          <p:cNvPr id="4" name="矩形 3"/>
          <p:cNvSpPr/>
          <p:nvPr/>
        </p:nvSpPr>
        <p:spPr>
          <a:xfrm>
            <a:off x="4056180" y="2690613"/>
            <a:ext cx="2371162" cy="748988"/>
          </a:xfrm>
          <a:prstGeom prst="rect">
            <a:avLst/>
          </a:prstGeom>
        </p:spPr>
        <p:txBody>
          <a:bodyPr wrap="none">
            <a:spAutoFit/>
          </a:bodyPr>
          <a:lstStyle/>
          <a:p>
            <a:r>
              <a:rPr kumimoji="1" lang="zh-CN" altLang="en-US" sz="4267" dirty="0">
                <a:solidFill>
                  <a:schemeClr val="bg1">
                    <a:lumMod val="95000"/>
                  </a:schemeClr>
                </a:solidFill>
              </a:rPr>
              <a:t>需求分析</a:t>
            </a:r>
          </a:p>
        </p:txBody>
      </p:sp>
      <p:pic>
        <p:nvPicPr>
          <p:cNvPr id="6" name="图片 5">
            <a:extLst>
              <a:ext uri="{FF2B5EF4-FFF2-40B4-BE49-F238E27FC236}">
                <a16:creationId xmlns:a16="http://schemas.microsoft.com/office/drawing/2014/main" id="{52C74327-344E-4516-98FF-2B825E6F9284}"/>
              </a:ext>
            </a:extLst>
          </p:cNvPr>
          <p:cNvPicPr>
            <a:picLocks noChangeAspect="1"/>
          </p:cNvPicPr>
          <p:nvPr/>
        </p:nvPicPr>
        <p:blipFill>
          <a:blip r:embed="rId3"/>
          <a:stretch>
            <a:fillRect/>
          </a:stretch>
        </p:blipFill>
        <p:spPr>
          <a:xfrm>
            <a:off x="-1" y="0"/>
            <a:ext cx="1304925" cy="947091"/>
          </a:xfrm>
          <a:prstGeom prst="rect">
            <a:avLst/>
          </a:prstGeom>
        </p:spPr>
      </p:pic>
    </p:spTree>
    <p:extLst>
      <p:ext uri="{BB962C8B-B14F-4D97-AF65-F5344CB8AC3E}">
        <p14:creationId xmlns:p14="http://schemas.microsoft.com/office/powerpoint/2010/main" val="11094074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1003968" y="1333882"/>
            <a:ext cx="2492188" cy="4824324"/>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0" name="矩形 79"/>
          <p:cNvSpPr/>
          <p:nvPr/>
        </p:nvSpPr>
        <p:spPr>
          <a:xfrm>
            <a:off x="3554753" y="1333881"/>
            <a:ext cx="2492188" cy="4824324"/>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1" name="矩形 80"/>
          <p:cNvSpPr/>
          <p:nvPr/>
        </p:nvSpPr>
        <p:spPr>
          <a:xfrm>
            <a:off x="6083237" y="1333879"/>
            <a:ext cx="2492188" cy="4824324"/>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矩形 81"/>
          <p:cNvSpPr/>
          <p:nvPr/>
        </p:nvSpPr>
        <p:spPr>
          <a:xfrm>
            <a:off x="8634022" y="1333878"/>
            <a:ext cx="2492188" cy="4824324"/>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Freeform 18"/>
          <p:cNvSpPr>
            <a:spLocks noChangeAspect="1" noEditPoints="1"/>
          </p:cNvSpPr>
          <p:nvPr/>
        </p:nvSpPr>
        <p:spPr bwMode="auto">
          <a:xfrm>
            <a:off x="1979922" y="1533720"/>
            <a:ext cx="596251" cy="720000"/>
          </a:xfrm>
          <a:custGeom>
            <a:avLst/>
            <a:gdLst>
              <a:gd name="T0" fmla="*/ 37 w 106"/>
              <a:gd name="T1" fmla="*/ 98 h 128"/>
              <a:gd name="T2" fmla="*/ 38 w 106"/>
              <a:gd name="T3" fmla="*/ 101 h 128"/>
              <a:gd name="T4" fmla="*/ 42 w 106"/>
              <a:gd name="T5" fmla="*/ 103 h 128"/>
              <a:gd name="T6" fmla="*/ 50 w 106"/>
              <a:gd name="T7" fmla="*/ 106 h 128"/>
              <a:gd name="T8" fmla="*/ 60 w 106"/>
              <a:gd name="T9" fmla="*/ 106 h 128"/>
              <a:gd name="T10" fmla="*/ 68 w 106"/>
              <a:gd name="T11" fmla="*/ 102 h 128"/>
              <a:gd name="T12" fmla="*/ 72 w 106"/>
              <a:gd name="T13" fmla="*/ 99 h 128"/>
              <a:gd name="T14" fmla="*/ 73 w 106"/>
              <a:gd name="T15" fmla="*/ 97 h 128"/>
              <a:gd name="T16" fmla="*/ 47 w 106"/>
              <a:gd name="T17" fmla="*/ 99 h 128"/>
              <a:gd name="T18" fmla="*/ 37 w 106"/>
              <a:gd name="T19" fmla="*/ 97 h 128"/>
              <a:gd name="T20" fmla="*/ 69 w 106"/>
              <a:gd name="T21" fmla="*/ 2 h 128"/>
              <a:gd name="T22" fmla="*/ 76 w 106"/>
              <a:gd name="T23" fmla="*/ 13 h 128"/>
              <a:gd name="T24" fmla="*/ 76 w 106"/>
              <a:gd name="T25" fmla="*/ 23 h 128"/>
              <a:gd name="T26" fmla="*/ 73 w 106"/>
              <a:gd name="T27" fmla="*/ 27 h 128"/>
              <a:gd name="T28" fmla="*/ 69 w 106"/>
              <a:gd name="T29" fmla="*/ 29 h 128"/>
              <a:gd name="T30" fmla="*/ 67 w 106"/>
              <a:gd name="T31" fmla="*/ 26 h 128"/>
              <a:gd name="T32" fmla="*/ 64 w 106"/>
              <a:gd name="T33" fmla="*/ 23 h 128"/>
              <a:gd name="T34" fmla="*/ 55 w 106"/>
              <a:gd name="T35" fmla="*/ 29 h 128"/>
              <a:gd name="T36" fmla="*/ 43 w 106"/>
              <a:gd name="T37" fmla="*/ 27 h 128"/>
              <a:gd name="T38" fmla="*/ 37 w 106"/>
              <a:gd name="T39" fmla="*/ 30 h 128"/>
              <a:gd name="T40" fmla="*/ 38 w 106"/>
              <a:gd name="T41" fmla="*/ 47 h 128"/>
              <a:gd name="T42" fmla="*/ 42 w 106"/>
              <a:gd name="T43" fmla="*/ 65 h 128"/>
              <a:gd name="T44" fmla="*/ 49 w 106"/>
              <a:gd name="T45" fmla="*/ 60 h 128"/>
              <a:gd name="T46" fmla="*/ 64 w 106"/>
              <a:gd name="T47" fmla="*/ 56 h 128"/>
              <a:gd name="T48" fmla="*/ 83 w 106"/>
              <a:gd name="T49" fmla="*/ 68 h 128"/>
              <a:gd name="T50" fmla="*/ 97 w 106"/>
              <a:gd name="T51" fmla="*/ 59 h 128"/>
              <a:gd name="T52" fmla="*/ 106 w 106"/>
              <a:gd name="T53" fmla="*/ 56 h 128"/>
              <a:gd name="T54" fmla="*/ 102 w 106"/>
              <a:gd name="T55" fmla="*/ 127 h 128"/>
              <a:gd name="T56" fmla="*/ 88 w 106"/>
              <a:gd name="T57" fmla="*/ 118 h 128"/>
              <a:gd name="T58" fmla="*/ 63 w 106"/>
              <a:gd name="T59" fmla="*/ 114 h 128"/>
              <a:gd name="T60" fmla="*/ 35 w 106"/>
              <a:gd name="T61" fmla="*/ 114 h 128"/>
              <a:gd name="T62" fmla="*/ 17 w 106"/>
              <a:gd name="T63" fmla="*/ 107 h 128"/>
              <a:gd name="T64" fmla="*/ 12 w 106"/>
              <a:gd name="T65" fmla="*/ 102 h 128"/>
              <a:gd name="T66" fmla="*/ 9 w 106"/>
              <a:gd name="T67" fmla="*/ 102 h 128"/>
              <a:gd name="T68" fmla="*/ 5 w 106"/>
              <a:gd name="T69" fmla="*/ 101 h 128"/>
              <a:gd name="T70" fmla="*/ 1 w 106"/>
              <a:gd name="T71" fmla="*/ 97 h 128"/>
              <a:gd name="T72" fmla="*/ 0 w 106"/>
              <a:gd name="T73" fmla="*/ 91 h 128"/>
              <a:gd name="T74" fmla="*/ 1 w 106"/>
              <a:gd name="T75" fmla="*/ 84 h 128"/>
              <a:gd name="T76" fmla="*/ 3 w 106"/>
              <a:gd name="T77" fmla="*/ 59 h 128"/>
              <a:gd name="T78" fmla="*/ 11 w 106"/>
              <a:gd name="T79" fmla="*/ 38 h 128"/>
              <a:gd name="T80" fmla="*/ 16 w 106"/>
              <a:gd name="T81" fmla="*/ 30 h 128"/>
              <a:gd name="T82" fmla="*/ 14 w 106"/>
              <a:gd name="T83" fmla="*/ 25 h 128"/>
              <a:gd name="T84" fmla="*/ 20 w 106"/>
              <a:gd name="T85" fmla="*/ 13 h 128"/>
              <a:gd name="T86" fmla="*/ 39 w 106"/>
              <a:gd name="T87" fmla="*/ 5 h 128"/>
              <a:gd name="T88" fmla="*/ 63 w 106"/>
              <a:gd name="T8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28">
                <a:moveTo>
                  <a:pt x="37" y="97"/>
                </a:moveTo>
                <a:lnTo>
                  <a:pt x="37" y="98"/>
                </a:lnTo>
                <a:lnTo>
                  <a:pt x="38" y="98"/>
                </a:lnTo>
                <a:lnTo>
                  <a:pt x="38" y="101"/>
                </a:lnTo>
                <a:lnTo>
                  <a:pt x="41" y="102"/>
                </a:lnTo>
                <a:lnTo>
                  <a:pt x="42" y="103"/>
                </a:lnTo>
                <a:lnTo>
                  <a:pt x="46" y="104"/>
                </a:lnTo>
                <a:lnTo>
                  <a:pt x="50" y="106"/>
                </a:lnTo>
                <a:lnTo>
                  <a:pt x="55" y="106"/>
                </a:lnTo>
                <a:lnTo>
                  <a:pt x="60" y="106"/>
                </a:lnTo>
                <a:lnTo>
                  <a:pt x="66" y="104"/>
                </a:lnTo>
                <a:lnTo>
                  <a:pt x="68" y="102"/>
                </a:lnTo>
                <a:lnTo>
                  <a:pt x="71" y="101"/>
                </a:lnTo>
                <a:lnTo>
                  <a:pt x="72" y="99"/>
                </a:lnTo>
                <a:lnTo>
                  <a:pt x="73" y="98"/>
                </a:lnTo>
                <a:lnTo>
                  <a:pt x="73" y="97"/>
                </a:lnTo>
                <a:lnTo>
                  <a:pt x="59" y="99"/>
                </a:lnTo>
                <a:lnTo>
                  <a:pt x="47" y="99"/>
                </a:lnTo>
                <a:lnTo>
                  <a:pt x="39" y="98"/>
                </a:lnTo>
                <a:lnTo>
                  <a:pt x="37" y="97"/>
                </a:lnTo>
                <a:close/>
                <a:moveTo>
                  <a:pt x="63" y="0"/>
                </a:moveTo>
                <a:lnTo>
                  <a:pt x="69" y="2"/>
                </a:lnTo>
                <a:lnTo>
                  <a:pt x="73" y="8"/>
                </a:lnTo>
                <a:lnTo>
                  <a:pt x="76" y="13"/>
                </a:lnTo>
                <a:lnTo>
                  <a:pt x="76" y="18"/>
                </a:lnTo>
                <a:lnTo>
                  <a:pt x="76" y="23"/>
                </a:lnTo>
                <a:lnTo>
                  <a:pt x="76" y="25"/>
                </a:lnTo>
                <a:lnTo>
                  <a:pt x="73" y="27"/>
                </a:lnTo>
                <a:lnTo>
                  <a:pt x="72" y="29"/>
                </a:lnTo>
                <a:lnTo>
                  <a:pt x="69" y="29"/>
                </a:lnTo>
                <a:lnTo>
                  <a:pt x="68" y="27"/>
                </a:lnTo>
                <a:lnTo>
                  <a:pt x="67" y="26"/>
                </a:lnTo>
                <a:lnTo>
                  <a:pt x="66" y="25"/>
                </a:lnTo>
                <a:lnTo>
                  <a:pt x="64" y="23"/>
                </a:lnTo>
                <a:lnTo>
                  <a:pt x="63" y="25"/>
                </a:lnTo>
                <a:lnTo>
                  <a:pt x="55" y="29"/>
                </a:lnTo>
                <a:lnTo>
                  <a:pt x="49" y="29"/>
                </a:lnTo>
                <a:lnTo>
                  <a:pt x="43" y="27"/>
                </a:lnTo>
                <a:lnTo>
                  <a:pt x="42" y="25"/>
                </a:lnTo>
                <a:lnTo>
                  <a:pt x="37" y="30"/>
                </a:lnTo>
                <a:lnTo>
                  <a:pt x="37" y="38"/>
                </a:lnTo>
                <a:lnTo>
                  <a:pt x="38" y="47"/>
                </a:lnTo>
                <a:lnTo>
                  <a:pt x="41" y="56"/>
                </a:lnTo>
                <a:lnTo>
                  <a:pt x="42" y="65"/>
                </a:lnTo>
                <a:lnTo>
                  <a:pt x="45" y="63"/>
                </a:lnTo>
                <a:lnTo>
                  <a:pt x="49" y="60"/>
                </a:lnTo>
                <a:lnTo>
                  <a:pt x="56" y="57"/>
                </a:lnTo>
                <a:lnTo>
                  <a:pt x="64" y="56"/>
                </a:lnTo>
                <a:lnTo>
                  <a:pt x="73" y="59"/>
                </a:lnTo>
                <a:lnTo>
                  <a:pt x="83" y="68"/>
                </a:lnTo>
                <a:lnTo>
                  <a:pt x="89" y="61"/>
                </a:lnTo>
                <a:lnTo>
                  <a:pt x="97" y="59"/>
                </a:lnTo>
                <a:lnTo>
                  <a:pt x="104" y="56"/>
                </a:lnTo>
                <a:lnTo>
                  <a:pt x="106" y="56"/>
                </a:lnTo>
                <a:lnTo>
                  <a:pt x="106" y="128"/>
                </a:lnTo>
                <a:lnTo>
                  <a:pt x="102" y="127"/>
                </a:lnTo>
                <a:lnTo>
                  <a:pt x="96" y="124"/>
                </a:lnTo>
                <a:lnTo>
                  <a:pt x="88" y="118"/>
                </a:lnTo>
                <a:lnTo>
                  <a:pt x="81" y="107"/>
                </a:lnTo>
                <a:lnTo>
                  <a:pt x="63" y="114"/>
                </a:lnTo>
                <a:lnTo>
                  <a:pt x="47" y="115"/>
                </a:lnTo>
                <a:lnTo>
                  <a:pt x="35" y="114"/>
                </a:lnTo>
                <a:lnTo>
                  <a:pt x="25" y="111"/>
                </a:lnTo>
                <a:lnTo>
                  <a:pt x="17" y="107"/>
                </a:lnTo>
                <a:lnTo>
                  <a:pt x="13" y="103"/>
                </a:lnTo>
                <a:lnTo>
                  <a:pt x="12" y="102"/>
                </a:lnTo>
                <a:lnTo>
                  <a:pt x="12" y="102"/>
                </a:lnTo>
                <a:lnTo>
                  <a:pt x="9" y="102"/>
                </a:lnTo>
                <a:lnTo>
                  <a:pt x="8" y="102"/>
                </a:lnTo>
                <a:lnTo>
                  <a:pt x="5" y="101"/>
                </a:lnTo>
                <a:lnTo>
                  <a:pt x="4" y="99"/>
                </a:lnTo>
                <a:lnTo>
                  <a:pt x="1" y="97"/>
                </a:lnTo>
                <a:lnTo>
                  <a:pt x="0" y="94"/>
                </a:lnTo>
                <a:lnTo>
                  <a:pt x="0" y="91"/>
                </a:lnTo>
                <a:lnTo>
                  <a:pt x="0" y="87"/>
                </a:lnTo>
                <a:lnTo>
                  <a:pt x="1" y="84"/>
                </a:lnTo>
                <a:lnTo>
                  <a:pt x="0" y="70"/>
                </a:lnTo>
                <a:lnTo>
                  <a:pt x="3" y="59"/>
                </a:lnTo>
                <a:lnTo>
                  <a:pt x="5" y="47"/>
                </a:lnTo>
                <a:lnTo>
                  <a:pt x="11" y="38"/>
                </a:lnTo>
                <a:lnTo>
                  <a:pt x="13" y="32"/>
                </a:lnTo>
                <a:lnTo>
                  <a:pt x="16" y="30"/>
                </a:lnTo>
                <a:lnTo>
                  <a:pt x="14" y="29"/>
                </a:lnTo>
                <a:lnTo>
                  <a:pt x="14" y="25"/>
                </a:lnTo>
                <a:lnTo>
                  <a:pt x="17" y="19"/>
                </a:lnTo>
                <a:lnTo>
                  <a:pt x="20" y="13"/>
                </a:lnTo>
                <a:lnTo>
                  <a:pt x="28" y="9"/>
                </a:lnTo>
                <a:lnTo>
                  <a:pt x="39" y="5"/>
                </a:lnTo>
                <a:lnTo>
                  <a:pt x="54" y="1"/>
                </a:lnTo>
                <a:lnTo>
                  <a:pt x="63" y="0"/>
                </a:lnTo>
                <a:close/>
              </a:path>
            </a:pathLst>
          </a:custGeom>
          <a:solidFill>
            <a:srgbClr val="F2F2F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4" name="Freeform 131"/>
          <p:cNvSpPr>
            <a:spLocks noChangeAspect="1" noEditPoints="1"/>
          </p:cNvSpPr>
          <p:nvPr/>
        </p:nvSpPr>
        <p:spPr bwMode="auto">
          <a:xfrm>
            <a:off x="9582207" y="1527818"/>
            <a:ext cx="725540" cy="720000"/>
          </a:xfrm>
          <a:custGeom>
            <a:avLst/>
            <a:gdLst>
              <a:gd name="T0" fmla="*/ 53 w 131"/>
              <a:gd name="T1" fmla="*/ 58 h 130"/>
              <a:gd name="T2" fmla="*/ 72 w 131"/>
              <a:gd name="T3" fmla="*/ 77 h 130"/>
              <a:gd name="T4" fmla="*/ 45 w 131"/>
              <a:gd name="T5" fmla="*/ 85 h 130"/>
              <a:gd name="T6" fmla="*/ 53 w 131"/>
              <a:gd name="T7" fmla="*/ 58 h 130"/>
              <a:gd name="T8" fmla="*/ 100 w 131"/>
              <a:gd name="T9" fmla="*/ 11 h 130"/>
              <a:gd name="T10" fmla="*/ 120 w 131"/>
              <a:gd name="T11" fmla="*/ 30 h 130"/>
              <a:gd name="T12" fmla="*/ 76 w 131"/>
              <a:gd name="T13" fmla="*/ 75 h 130"/>
              <a:gd name="T14" fmla="*/ 55 w 131"/>
              <a:gd name="T15" fmla="*/ 55 h 130"/>
              <a:gd name="T16" fmla="*/ 100 w 131"/>
              <a:gd name="T17" fmla="*/ 11 h 130"/>
              <a:gd name="T18" fmla="*/ 21 w 131"/>
              <a:gd name="T19" fmla="*/ 3 h 130"/>
              <a:gd name="T20" fmla="*/ 89 w 131"/>
              <a:gd name="T21" fmla="*/ 3 h 130"/>
              <a:gd name="T22" fmla="*/ 76 w 131"/>
              <a:gd name="T23" fmla="*/ 16 h 130"/>
              <a:gd name="T24" fmla="*/ 27 w 131"/>
              <a:gd name="T25" fmla="*/ 16 h 130"/>
              <a:gd name="T26" fmla="*/ 21 w 131"/>
              <a:gd name="T27" fmla="*/ 17 h 130"/>
              <a:gd name="T28" fmla="*/ 17 w 131"/>
              <a:gd name="T29" fmla="*/ 20 h 130"/>
              <a:gd name="T30" fmla="*/ 15 w 131"/>
              <a:gd name="T31" fmla="*/ 24 h 130"/>
              <a:gd name="T32" fmla="*/ 14 w 131"/>
              <a:gd name="T33" fmla="*/ 29 h 130"/>
              <a:gd name="T34" fmla="*/ 14 w 131"/>
              <a:gd name="T35" fmla="*/ 105 h 130"/>
              <a:gd name="T36" fmla="*/ 15 w 131"/>
              <a:gd name="T37" fmla="*/ 109 h 130"/>
              <a:gd name="T38" fmla="*/ 16 w 131"/>
              <a:gd name="T39" fmla="*/ 113 h 130"/>
              <a:gd name="T40" fmla="*/ 19 w 131"/>
              <a:gd name="T41" fmla="*/ 115 h 130"/>
              <a:gd name="T42" fmla="*/ 23 w 131"/>
              <a:gd name="T43" fmla="*/ 117 h 130"/>
              <a:gd name="T44" fmla="*/ 27 w 131"/>
              <a:gd name="T45" fmla="*/ 117 h 130"/>
              <a:gd name="T46" fmla="*/ 103 w 131"/>
              <a:gd name="T47" fmla="*/ 117 h 130"/>
              <a:gd name="T48" fmla="*/ 106 w 131"/>
              <a:gd name="T49" fmla="*/ 117 h 130"/>
              <a:gd name="T50" fmla="*/ 110 w 131"/>
              <a:gd name="T51" fmla="*/ 115 h 130"/>
              <a:gd name="T52" fmla="*/ 113 w 131"/>
              <a:gd name="T53" fmla="*/ 113 h 130"/>
              <a:gd name="T54" fmla="*/ 114 w 131"/>
              <a:gd name="T55" fmla="*/ 109 h 130"/>
              <a:gd name="T56" fmla="*/ 116 w 131"/>
              <a:gd name="T57" fmla="*/ 105 h 130"/>
              <a:gd name="T58" fmla="*/ 116 w 131"/>
              <a:gd name="T59" fmla="*/ 55 h 130"/>
              <a:gd name="T60" fmla="*/ 129 w 131"/>
              <a:gd name="T61" fmla="*/ 42 h 130"/>
              <a:gd name="T62" fmla="*/ 129 w 131"/>
              <a:gd name="T63" fmla="*/ 109 h 130"/>
              <a:gd name="T64" fmla="*/ 125 w 131"/>
              <a:gd name="T65" fmla="*/ 119 h 130"/>
              <a:gd name="T66" fmla="*/ 117 w 131"/>
              <a:gd name="T67" fmla="*/ 127 h 130"/>
              <a:gd name="T68" fmla="*/ 106 w 131"/>
              <a:gd name="T69" fmla="*/ 130 h 130"/>
              <a:gd name="T70" fmla="*/ 21 w 131"/>
              <a:gd name="T71" fmla="*/ 130 h 130"/>
              <a:gd name="T72" fmla="*/ 11 w 131"/>
              <a:gd name="T73" fmla="*/ 127 h 130"/>
              <a:gd name="T74" fmla="*/ 3 w 131"/>
              <a:gd name="T75" fmla="*/ 119 h 130"/>
              <a:gd name="T76" fmla="*/ 0 w 131"/>
              <a:gd name="T77" fmla="*/ 109 h 130"/>
              <a:gd name="T78" fmla="*/ 0 w 131"/>
              <a:gd name="T79" fmla="*/ 25 h 130"/>
              <a:gd name="T80" fmla="*/ 3 w 131"/>
              <a:gd name="T81" fmla="*/ 15 h 130"/>
              <a:gd name="T82" fmla="*/ 11 w 131"/>
              <a:gd name="T83" fmla="*/ 7 h 130"/>
              <a:gd name="T84" fmla="*/ 21 w 131"/>
              <a:gd name="T85" fmla="*/ 3 h 130"/>
              <a:gd name="T86" fmla="*/ 114 w 131"/>
              <a:gd name="T87" fmla="*/ 0 h 130"/>
              <a:gd name="T88" fmla="*/ 117 w 131"/>
              <a:gd name="T89" fmla="*/ 2 h 130"/>
              <a:gd name="T90" fmla="*/ 130 w 131"/>
              <a:gd name="T91" fmla="*/ 15 h 130"/>
              <a:gd name="T92" fmla="*/ 131 w 131"/>
              <a:gd name="T93" fmla="*/ 16 h 130"/>
              <a:gd name="T94" fmla="*/ 131 w 131"/>
              <a:gd name="T95" fmla="*/ 20 h 130"/>
              <a:gd name="T96" fmla="*/ 129 w 131"/>
              <a:gd name="T97" fmla="*/ 22 h 130"/>
              <a:gd name="T98" fmla="*/ 124 w 131"/>
              <a:gd name="T99" fmla="*/ 28 h 130"/>
              <a:gd name="T100" fmla="*/ 103 w 131"/>
              <a:gd name="T101" fmla="*/ 8 h 130"/>
              <a:gd name="T102" fmla="*/ 109 w 131"/>
              <a:gd name="T103" fmla="*/ 2 h 130"/>
              <a:gd name="T104" fmla="*/ 112 w 131"/>
              <a:gd name="T105" fmla="*/ 0 h 130"/>
              <a:gd name="T106" fmla="*/ 114 w 131"/>
              <a:gd name="T10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30">
                <a:moveTo>
                  <a:pt x="53" y="58"/>
                </a:moveTo>
                <a:lnTo>
                  <a:pt x="72" y="77"/>
                </a:lnTo>
                <a:lnTo>
                  <a:pt x="45" y="85"/>
                </a:lnTo>
                <a:lnTo>
                  <a:pt x="53" y="58"/>
                </a:lnTo>
                <a:close/>
                <a:moveTo>
                  <a:pt x="100" y="11"/>
                </a:moveTo>
                <a:lnTo>
                  <a:pt x="120" y="30"/>
                </a:lnTo>
                <a:lnTo>
                  <a:pt x="76" y="75"/>
                </a:lnTo>
                <a:lnTo>
                  <a:pt x="55" y="55"/>
                </a:lnTo>
                <a:lnTo>
                  <a:pt x="100" y="11"/>
                </a:lnTo>
                <a:close/>
                <a:moveTo>
                  <a:pt x="21" y="3"/>
                </a:moveTo>
                <a:lnTo>
                  <a:pt x="89" y="3"/>
                </a:lnTo>
                <a:lnTo>
                  <a:pt x="76" y="16"/>
                </a:lnTo>
                <a:lnTo>
                  <a:pt x="27" y="16"/>
                </a:lnTo>
                <a:lnTo>
                  <a:pt x="21" y="17"/>
                </a:lnTo>
                <a:lnTo>
                  <a:pt x="17" y="20"/>
                </a:lnTo>
                <a:lnTo>
                  <a:pt x="15" y="24"/>
                </a:lnTo>
                <a:lnTo>
                  <a:pt x="14" y="29"/>
                </a:lnTo>
                <a:lnTo>
                  <a:pt x="14" y="105"/>
                </a:lnTo>
                <a:lnTo>
                  <a:pt x="15" y="109"/>
                </a:lnTo>
                <a:lnTo>
                  <a:pt x="16" y="113"/>
                </a:lnTo>
                <a:lnTo>
                  <a:pt x="19" y="115"/>
                </a:lnTo>
                <a:lnTo>
                  <a:pt x="23" y="117"/>
                </a:lnTo>
                <a:lnTo>
                  <a:pt x="27" y="117"/>
                </a:lnTo>
                <a:lnTo>
                  <a:pt x="103" y="117"/>
                </a:lnTo>
                <a:lnTo>
                  <a:pt x="106" y="117"/>
                </a:lnTo>
                <a:lnTo>
                  <a:pt x="110" y="115"/>
                </a:lnTo>
                <a:lnTo>
                  <a:pt x="113" y="113"/>
                </a:lnTo>
                <a:lnTo>
                  <a:pt x="114" y="109"/>
                </a:lnTo>
                <a:lnTo>
                  <a:pt x="116" y="105"/>
                </a:lnTo>
                <a:lnTo>
                  <a:pt x="116" y="55"/>
                </a:lnTo>
                <a:lnTo>
                  <a:pt x="129" y="42"/>
                </a:lnTo>
                <a:lnTo>
                  <a:pt x="129" y="109"/>
                </a:lnTo>
                <a:lnTo>
                  <a:pt x="125" y="119"/>
                </a:lnTo>
                <a:lnTo>
                  <a:pt x="117" y="127"/>
                </a:lnTo>
                <a:lnTo>
                  <a:pt x="106" y="130"/>
                </a:lnTo>
                <a:lnTo>
                  <a:pt x="21" y="130"/>
                </a:lnTo>
                <a:lnTo>
                  <a:pt x="11" y="127"/>
                </a:lnTo>
                <a:lnTo>
                  <a:pt x="3" y="119"/>
                </a:lnTo>
                <a:lnTo>
                  <a:pt x="0" y="109"/>
                </a:lnTo>
                <a:lnTo>
                  <a:pt x="0" y="25"/>
                </a:lnTo>
                <a:lnTo>
                  <a:pt x="3" y="15"/>
                </a:lnTo>
                <a:lnTo>
                  <a:pt x="11" y="7"/>
                </a:lnTo>
                <a:lnTo>
                  <a:pt x="21" y="3"/>
                </a:lnTo>
                <a:close/>
                <a:moveTo>
                  <a:pt x="114" y="0"/>
                </a:moveTo>
                <a:lnTo>
                  <a:pt x="117" y="2"/>
                </a:lnTo>
                <a:lnTo>
                  <a:pt x="130" y="15"/>
                </a:lnTo>
                <a:lnTo>
                  <a:pt x="131" y="16"/>
                </a:lnTo>
                <a:lnTo>
                  <a:pt x="131" y="20"/>
                </a:lnTo>
                <a:lnTo>
                  <a:pt x="129" y="22"/>
                </a:lnTo>
                <a:lnTo>
                  <a:pt x="124" y="28"/>
                </a:lnTo>
                <a:lnTo>
                  <a:pt x="103" y="8"/>
                </a:lnTo>
                <a:lnTo>
                  <a:pt x="109" y="2"/>
                </a:lnTo>
                <a:lnTo>
                  <a:pt x="112" y="0"/>
                </a:lnTo>
                <a:lnTo>
                  <a:pt x="114" y="0"/>
                </a:lnTo>
                <a:close/>
              </a:path>
            </a:pathLst>
          </a:custGeom>
          <a:solidFill>
            <a:srgbClr val="F2F2F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dirty="0"/>
          </a:p>
        </p:txBody>
      </p:sp>
      <p:sp>
        <p:nvSpPr>
          <p:cNvPr id="85" name="Freeform 218"/>
          <p:cNvSpPr>
            <a:spLocks noChangeAspect="1" noEditPoints="1"/>
          </p:cNvSpPr>
          <p:nvPr/>
        </p:nvSpPr>
        <p:spPr bwMode="auto">
          <a:xfrm>
            <a:off x="4444124" y="1527818"/>
            <a:ext cx="684879" cy="72000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F2F2F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6" name="Freeform 19"/>
          <p:cNvSpPr>
            <a:spLocks noChangeAspect="1" noEditPoints="1"/>
          </p:cNvSpPr>
          <p:nvPr/>
        </p:nvSpPr>
        <p:spPr bwMode="auto">
          <a:xfrm>
            <a:off x="6900233" y="1527818"/>
            <a:ext cx="743227" cy="720000"/>
          </a:xfrm>
          <a:custGeom>
            <a:avLst/>
            <a:gdLst>
              <a:gd name="T0" fmla="*/ 38 w 128"/>
              <a:gd name="T1" fmla="*/ 16 h 124"/>
              <a:gd name="T2" fmla="*/ 31 w 128"/>
              <a:gd name="T3" fmla="*/ 20 h 124"/>
              <a:gd name="T4" fmla="*/ 27 w 128"/>
              <a:gd name="T5" fmla="*/ 25 h 124"/>
              <a:gd name="T6" fmla="*/ 31 w 128"/>
              <a:gd name="T7" fmla="*/ 30 h 124"/>
              <a:gd name="T8" fmla="*/ 38 w 128"/>
              <a:gd name="T9" fmla="*/ 33 h 124"/>
              <a:gd name="T10" fmla="*/ 47 w 128"/>
              <a:gd name="T11" fmla="*/ 33 h 124"/>
              <a:gd name="T12" fmla="*/ 55 w 128"/>
              <a:gd name="T13" fmla="*/ 30 h 124"/>
              <a:gd name="T14" fmla="*/ 57 w 128"/>
              <a:gd name="T15" fmla="*/ 25 h 124"/>
              <a:gd name="T16" fmla="*/ 55 w 128"/>
              <a:gd name="T17" fmla="*/ 20 h 124"/>
              <a:gd name="T18" fmla="*/ 47 w 128"/>
              <a:gd name="T19" fmla="*/ 16 h 124"/>
              <a:gd name="T20" fmla="*/ 43 w 128"/>
              <a:gd name="T21" fmla="*/ 0 h 124"/>
              <a:gd name="T22" fmla="*/ 70 w 128"/>
              <a:gd name="T23" fmla="*/ 7 h 124"/>
              <a:gd name="T24" fmla="*/ 84 w 128"/>
              <a:gd name="T25" fmla="*/ 24 h 124"/>
              <a:gd name="T26" fmla="*/ 84 w 128"/>
              <a:gd name="T27" fmla="*/ 24 h 124"/>
              <a:gd name="T28" fmla="*/ 84 w 128"/>
              <a:gd name="T29" fmla="*/ 25 h 124"/>
              <a:gd name="T30" fmla="*/ 128 w 128"/>
              <a:gd name="T31" fmla="*/ 42 h 124"/>
              <a:gd name="T32" fmla="*/ 42 w 128"/>
              <a:gd name="T33" fmla="*/ 124 h 124"/>
              <a:gd name="T34" fmla="*/ 26 w 128"/>
              <a:gd name="T35" fmla="*/ 122 h 124"/>
              <a:gd name="T36" fmla="*/ 6 w 128"/>
              <a:gd name="T37" fmla="*/ 109 h 124"/>
              <a:gd name="T38" fmla="*/ 1 w 128"/>
              <a:gd name="T39" fmla="*/ 94 h 124"/>
              <a:gd name="T40" fmla="*/ 0 w 128"/>
              <a:gd name="T41" fmla="*/ 88 h 124"/>
              <a:gd name="T42" fmla="*/ 8 w 128"/>
              <a:gd name="T43" fmla="*/ 49 h 124"/>
              <a:gd name="T44" fmla="*/ 9 w 128"/>
              <a:gd name="T45" fmla="*/ 90 h 124"/>
              <a:gd name="T46" fmla="*/ 14 w 128"/>
              <a:gd name="T47" fmla="*/ 105 h 124"/>
              <a:gd name="T48" fmla="*/ 23 w 128"/>
              <a:gd name="T49" fmla="*/ 90 h 124"/>
              <a:gd name="T50" fmla="*/ 29 w 128"/>
              <a:gd name="T51" fmla="*/ 114 h 124"/>
              <a:gd name="T52" fmla="*/ 39 w 128"/>
              <a:gd name="T53" fmla="*/ 117 h 124"/>
              <a:gd name="T54" fmla="*/ 44 w 128"/>
              <a:gd name="T55" fmla="*/ 90 h 124"/>
              <a:gd name="T56" fmla="*/ 57 w 128"/>
              <a:gd name="T57" fmla="*/ 117 h 124"/>
              <a:gd name="T58" fmla="*/ 59 w 128"/>
              <a:gd name="T59" fmla="*/ 75 h 124"/>
              <a:gd name="T60" fmla="*/ 63 w 128"/>
              <a:gd name="T61" fmla="*/ 72 h 124"/>
              <a:gd name="T62" fmla="*/ 67 w 128"/>
              <a:gd name="T63" fmla="*/ 75 h 124"/>
              <a:gd name="T64" fmla="*/ 68 w 128"/>
              <a:gd name="T65" fmla="*/ 117 h 124"/>
              <a:gd name="T66" fmla="*/ 81 w 128"/>
              <a:gd name="T67" fmla="*/ 90 h 124"/>
              <a:gd name="T68" fmla="*/ 86 w 128"/>
              <a:gd name="T69" fmla="*/ 117 h 124"/>
              <a:gd name="T70" fmla="*/ 99 w 128"/>
              <a:gd name="T71" fmla="*/ 90 h 124"/>
              <a:gd name="T72" fmla="*/ 104 w 128"/>
              <a:gd name="T73" fmla="*/ 117 h 124"/>
              <a:gd name="T74" fmla="*/ 120 w 128"/>
              <a:gd name="T75" fmla="*/ 50 h 124"/>
              <a:gd name="T76" fmla="*/ 42 w 128"/>
              <a:gd name="T77" fmla="*/ 50 h 124"/>
              <a:gd name="T78" fmla="*/ 13 w 128"/>
              <a:gd name="T79" fmla="*/ 42 h 124"/>
              <a:gd name="T80" fmla="*/ 1 w 128"/>
              <a:gd name="T81" fmla="*/ 25 h 124"/>
              <a:gd name="T82" fmla="*/ 13 w 128"/>
              <a:gd name="T83" fmla="*/ 7 h 124"/>
              <a:gd name="T84" fmla="*/ 43 w 128"/>
              <a:gd name="T8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4">
                <a:moveTo>
                  <a:pt x="43" y="16"/>
                </a:moveTo>
                <a:lnTo>
                  <a:pt x="38" y="16"/>
                </a:lnTo>
                <a:lnTo>
                  <a:pt x="34" y="17"/>
                </a:lnTo>
                <a:lnTo>
                  <a:pt x="31" y="20"/>
                </a:lnTo>
                <a:lnTo>
                  <a:pt x="29" y="22"/>
                </a:lnTo>
                <a:lnTo>
                  <a:pt x="27" y="25"/>
                </a:lnTo>
                <a:lnTo>
                  <a:pt x="29" y="28"/>
                </a:lnTo>
                <a:lnTo>
                  <a:pt x="31" y="30"/>
                </a:lnTo>
                <a:lnTo>
                  <a:pt x="34" y="32"/>
                </a:lnTo>
                <a:lnTo>
                  <a:pt x="38" y="33"/>
                </a:lnTo>
                <a:lnTo>
                  <a:pt x="43" y="33"/>
                </a:lnTo>
                <a:lnTo>
                  <a:pt x="47" y="33"/>
                </a:lnTo>
                <a:lnTo>
                  <a:pt x="51" y="32"/>
                </a:lnTo>
                <a:lnTo>
                  <a:pt x="55" y="30"/>
                </a:lnTo>
                <a:lnTo>
                  <a:pt x="56" y="28"/>
                </a:lnTo>
                <a:lnTo>
                  <a:pt x="57" y="25"/>
                </a:lnTo>
                <a:lnTo>
                  <a:pt x="56" y="22"/>
                </a:lnTo>
                <a:lnTo>
                  <a:pt x="55" y="20"/>
                </a:lnTo>
                <a:lnTo>
                  <a:pt x="51" y="17"/>
                </a:lnTo>
                <a:lnTo>
                  <a:pt x="47" y="16"/>
                </a:lnTo>
                <a:lnTo>
                  <a:pt x="43" y="16"/>
                </a:lnTo>
                <a:close/>
                <a:moveTo>
                  <a:pt x="43" y="0"/>
                </a:moveTo>
                <a:lnTo>
                  <a:pt x="59" y="1"/>
                </a:lnTo>
                <a:lnTo>
                  <a:pt x="70" y="7"/>
                </a:lnTo>
                <a:lnTo>
                  <a:pt x="80" y="15"/>
                </a:lnTo>
                <a:lnTo>
                  <a:pt x="84" y="24"/>
                </a:lnTo>
                <a:lnTo>
                  <a:pt x="84" y="24"/>
                </a:lnTo>
                <a:lnTo>
                  <a:pt x="84" y="24"/>
                </a:lnTo>
                <a:lnTo>
                  <a:pt x="84" y="25"/>
                </a:lnTo>
                <a:lnTo>
                  <a:pt x="84" y="25"/>
                </a:lnTo>
                <a:lnTo>
                  <a:pt x="84" y="42"/>
                </a:lnTo>
                <a:lnTo>
                  <a:pt x="128" y="42"/>
                </a:lnTo>
                <a:lnTo>
                  <a:pt x="128" y="124"/>
                </a:lnTo>
                <a:lnTo>
                  <a:pt x="42" y="124"/>
                </a:lnTo>
                <a:lnTo>
                  <a:pt x="42" y="124"/>
                </a:lnTo>
                <a:lnTo>
                  <a:pt x="26" y="122"/>
                </a:lnTo>
                <a:lnTo>
                  <a:pt x="14" y="117"/>
                </a:lnTo>
                <a:lnTo>
                  <a:pt x="6" y="109"/>
                </a:lnTo>
                <a:lnTo>
                  <a:pt x="2" y="101"/>
                </a:lnTo>
                <a:lnTo>
                  <a:pt x="1" y="94"/>
                </a:lnTo>
                <a:lnTo>
                  <a:pt x="0" y="89"/>
                </a:lnTo>
                <a:lnTo>
                  <a:pt x="0" y="88"/>
                </a:lnTo>
                <a:lnTo>
                  <a:pt x="0" y="42"/>
                </a:lnTo>
                <a:lnTo>
                  <a:pt x="8" y="49"/>
                </a:lnTo>
                <a:lnTo>
                  <a:pt x="8" y="88"/>
                </a:lnTo>
                <a:lnTo>
                  <a:pt x="9" y="90"/>
                </a:lnTo>
                <a:lnTo>
                  <a:pt x="10" y="97"/>
                </a:lnTo>
                <a:lnTo>
                  <a:pt x="14" y="105"/>
                </a:lnTo>
                <a:lnTo>
                  <a:pt x="23" y="113"/>
                </a:lnTo>
                <a:lnTo>
                  <a:pt x="23" y="90"/>
                </a:lnTo>
                <a:lnTo>
                  <a:pt x="29" y="90"/>
                </a:lnTo>
                <a:lnTo>
                  <a:pt x="29" y="114"/>
                </a:lnTo>
                <a:lnTo>
                  <a:pt x="34" y="115"/>
                </a:lnTo>
                <a:lnTo>
                  <a:pt x="39" y="117"/>
                </a:lnTo>
                <a:lnTo>
                  <a:pt x="39" y="90"/>
                </a:lnTo>
                <a:lnTo>
                  <a:pt x="44" y="90"/>
                </a:lnTo>
                <a:lnTo>
                  <a:pt x="44" y="117"/>
                </a:lnTo>
                <a:lnTo>
                  <a:pt x="57" y="117"/>
                </a:lnTo>
                <a:lnTo>
                  <a:pt x="57" y="77"/>
                </a:lnTo>
                <a:lnTo>
                  <a:pt x="59" y="75"/>
                </a:lnTo>
                <a:lnTo>
                  <a:pt x="60" y="73"/>
                </a:lnTo>
                <a:lnTo>
                  <a:pt x="63" y="72"/>
                </a:lnTo>
                <a:lnTo>
                  <a:pt x="65" y="73"/>
                </a:lnTo>
                <a:lnTo>
                  <a:pt x="67" y="75"/>
                </a:lnTo>
                <a:lnTo>
                  <a:pt x="68" y="77"/>
                </a:lnTo>
                <a:lnTo>
                  <a:pt x="68" y="117"/>
                </a:lnTo>
                <a:lnTo>
                  <a:pt x="81" y="117"/>
                </a:lnTo>
                <a:lnTo>
                  <a:pt x="81" y="90"/>
                </a:lnTo>
                <a:lnTo>
                  <a:pt x="86" y="90"/>
                </a:lnTo>
                <a:lnTo>
                  <a:pt x="86" y="117"/>
                </a:lnTo>
                <a:lnTo>
                  <a:pt x="99" y="117"/>
                </a:lnTo>
                <a:lnTo>
                  <a:pt x="99" y="90"/>
                </a:lnTo>
                <a:lnTo>
                  <a:pt x="104" y="90"/>
                </a:lnTo>
                <a:lnTo>
                  <a:pt x="104" y="117"/>
                </a:lnTo>
                <a:lnTo>
                  <a:pt x="120" y="117"/>
                </a:lnTo>
                <a:lnTo>
                  <a:pt x="120" y="50"/>
                </a:lnTo>
                <a:lnTo>
                  <a:pt x="42" y="50"/>
                </a:lnTo>
                <a:lnTo>
                  <a:pt x="42" y="50"/>
                </a:lnTo>
                <a:lnTo>
                  <a:pt x="26" y="47"/>
                </a:lnTo>
                <a:lnTo>
                  <a:pt x="13" y="42"/>
                </a:lnTo>
                <a:lnTo>
                  <a:pt x="4" y="34"/>
                </a:lnTo>
                <a:lnTo>
                  <a:pt x="1" y="25"/>
                </a:lnTo>
                <a:lnTo>
                  <a:pt x="4" y="15"/>
                </a:lnTo>
                <a:lnTo>
                  <a:pt x="13" y="7"/>
                </a:lnTo>
                <a:lnTo>
                  <a:pt x="26" y="1"/>
                </a:lnTo>
                <a:lnTo>
                  <a:pt x="43" y="0"/>
                </a:lnTo>
                <a:close/>
              </a:path>
            </a:pathLst>
          </a:custGeom>
          <a:solidFill>
            <a:srgbClr val="F2F2F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87" name="矩形 86"/>
          <p:cNvSpPr/>
          <p:nvPr/>
        </p:nvSpPr>
        <p:spPr>
          <a:xfrm>
            <a:off x="1129125" y="2247818"/>
            <a:ext cx="2265387" cy="2773901"/>
          </a:xfrm>
          <a:prstGeom prst="rect">
            <a:avLst/>
          </a:prstGeom>
          <a:noFill/>
        </p:spPr>
        <p:txBody>
          <a:bodyPr wrap="square">
            <a:spAutoFit/>
          </a:bodyPr>
          <a:lstStyle/>
          <a:p>
            <a:pPr algn="ctr">
              <a:lnSpc>
                <a:spcPct val="200000"/>
              </a:lnSpc>
            </a:pPr>
            <a:r>
              <a:rPr lang="zh-CN" altLang="en-US" sz="1867" b="1" dirty="0">
                <a:solidFill>
                  <a:schemeClr val="bg1"/>
                </a:solidFill>
              </a:rPr>
              <a:t>用户群体</a:t>
            </a:r>
            <a:endParaRPr lang="en-US" altLang="zh-CN" sz="667" b="1" dirty="0">
              <a:solidFill>
                <a:schemeClr val="bg1"/>
              </a:solidFill>
            </a:endParaRPr>
          </a:p>
          <a:p>
            <a:pPr algn="ctr">
              <a:lnSpc>
                <a:spcPct val="130000"/>
              </a:lnSpc>
            </a:pPr>
            <a:r>
              <a:rPr lang="en-US" altLang="zh-CN" sz="1333" dirty="0" err="1">
                <a:solidFill>
                  <a:schemeClr val="bg1">
                    <a:lumMod val="95000"/>
                  </a:schemeClr>
                </a:solidFill>
              </a:rPr>
              <a:t>ForCinema</a:t>
            </a:r>
            <a:r>
              <a:rPr lang="zh-CN" altLang="en-US" sz="1333" dirty="0">
                <a:solidFill>
                  <a:schemeClr val="bg1">
                    <a:lumMod val="95000"/>
                  </a:schemeClr>
                </a:solidFill>
              </a:rPr>
              <a:t>的用户主体是有电影需求，却缺乏电影选择能力的人群，主要以青壮年人群为主，主要是面对现在社会上常常具有选择困难症和缺乏足够时间进行判断的人群，为他们提供良好的建议。</a:t>
            </a:r>
            <a:endParaRPr lang="en-US" altLang="zh-CN" sz="1333" dirty="0">
              <a:solidFill>
                <a:schemeClr val="bg1">
                  <a:lumMod val="95000"/>
                </a:schemeClr>
              </a:solidFill>
            </a:endParaRPr>
          </a:p>
        </p:txBody>
      </p:sp>
      <p:sp>
        <p:nvSpPr>
          <p:cNvPr id="88" name="矩形 87"/>
          <p:cNvSpPr/>
          <p:nvPr/>
        </p:nvSpPr>
        <p:spPr>
          <a:xfrm>
            <a:off x="3653869" y="2273762"/>
            <a:ext cx="2265387" cy="3040576"/>
          </a:xfrm>
          <a:prstGeom prst="rect">
            <a:avLst/>
          </a:prstGeom>
          <a:noFill/>
        </p:spPr>
        <p:txBody>
          <a:bodyPr wrap="square">
            <a:spAutoFit/>
          </a:bodyPr>
          <a:lstStyle/>
          <a:p>
            <a:pPr algn="ctr">
              <a:lnSpc>
                <a:spcPct val="200000"/>
              </a:lnSpc>
            </a:pPr>
            <a:r>
              <a:rPr lang="zh-CN" altLang="en-US" sz="1867" b="1" dirty="0">
                <a:solidFill>
                  <a:schemeClr val="bg1"/>
                </a:solidFill>
              </a:rPr>
              <a:t>使用场景</a:t>
            </a:r>
            <a:endParaRPr lang="en-US" altLang="zh-CN" sz="667" b="1" dirty="0">
              <a:solidFill>
                <a:schemeClr val="bg1"/>
              </a:solidFill>
            </a:endParaRPr>
          </a:p>
          <a:p>
            <a:pPr algn="ctr">
              <a:lnSpc>
                <a:spcPct val="130000"/>
              </a:lnSpc>
            </a:pPr>
            <a:r>
              <a:rPr lang="en-US" altLang="zh-CN" sz="1333" dirty="0" err="1">
                <a:solidFill>
                  <a:schemeClr val="bg1"/>
                </a:solidFill>
              </a:rPr>
              <a:t>ForCinema</a:t>
            </a:r>
            <a:r>
              <a:rPr lang="zh-CN" altLang="en-US" sz="1333" dirty="0">
                <a:solidFill>
                  <a:schemeClr val="bg1"/>
                </a:solidFill>
              </a:rPr>
              <a:t>主要是使用能够直接准确的为用户提供建议，在短时间内为用户提供观影建议。当用户有观影需求时，直接给出建议，表明某部电影是现在是值得去看的。当用户出现选择困难时，能够为直接根据用户特征来帮助用户进行选择。</a:t>
            </a:r>
          </a:p>
        </p:txBody>
      </p:sp>
      <p:sp>
        <p:nvSpPr>
          <p:cNvPr id="89" name="矩形 88"/>
          <p:cNvSpPr/>
          <p:nvPr/>
        </p:nvSpPr>
        <p:spPr>
          <a:xfrm>
            <a:off x="6225201" y="2247818"/>
            <a:ext cx="2265387" cy="3573927"/>
          </a:xfrm>
          <a:prstGeom prst="rect">
            <a:avLst/>
          </a:prstGeom>
          <a:noFill/>
        </p:spPr>
        <p:txBody>
          <a:bodyPr wrap="square">
            <a:spAutoFit/>
          </a:bodyPr>
          <a:lstStyle/>
          <a:p>
            <a:pPr algn="ctr">
              <a:lnSpc>
                <a:spcPct val="200000"/>
              </a:lnSpc>
            </a:pPr>
            <a:r>
              <a:rPr lang="zh-CN" altLang="en-US" sz="1867" b="1" dirty="0">
                <a:solidFill>
                  <a:schemeClr val="bg1"/>
                </a:solidFill>
              </a:rPr>
              <a:t>市场概况</a:t>
            </a:r>
            <a:endParaRPr lang="en-US" altLang="zh-CN" sz="667" b="1" dirty="0">
              <a:solidFill>
                <a:schemeClr val="bg1"/>
              </a:solidFill>
            </a:endParaRPr>
          </a:p>
          <a:p>
            <a:pPr algn="ctr">
              <a:lnSpc>
                <a:spcPct val="130000"/>
              </a:lnSpc>
            </a:pPr>
            <a:r>
              <a:rPr lang="en-US" altLang="zh-CN" sz="1333" dirty="0">
                <a:solidFill>
                  <a:schemeClr val="bg1"/>
                </a:solidFill>
              </a:rPr>
              <a:t>21</a:t>
            </a:r>
            <a:r>
              <a:rPr lang="zh-CN" altLang="en-US" sz="1333" dirty="0">
                <a:solidFill>
                  <a:schemeClr val="bg1"/>
                </a:solidFill>
              </a:rPr>
              <a:t>世纪以来，中国电影产业迅速发展，在票房收入、观影人次、上映影片数量及影院银幕数上都取得了快速的增长和突破。电影影片数量和质量都有很大的提升，尤其是近年来电影数量成爆炸式增长，而随着国民生活水平的不断提高，居民收入和消费的上涨反映的是电影需求的稳定增加</a:t>
            </a:r>
            <a:endParaRPr lang="en-US" altLang="zh-CN" sz="1333" dirty="0">
              <a:solidFill>
                <a:schemeClr val="bg1"/>
              </a:solidFill>
            </a:endParaRPr>
          </a:p>
        </p:txBody>
      </p:sp>
      <p:sp>
        <p:nvSpPr>
          <p:cNvPr id="90" name="矩形 89"/>
          <p:cNvSpPr/>
          <p:nvPr/>
        </p:nvSpPr>
        <p:spPr>
          <a:xfrm>
            <a:off x="8791735" y="2253720"/>
            <a:ext cx="2265387" cy="3040576"/>
          </a:xfrm>
          <a:prstGeom prst="rect">
            <a:avLst/>
          </a:prstGeom>
          <a:noFill/>
        </p:spPr>
        <p:txBody>
          <a:bodyPr wrap="square">
            <a:spAutoFit/>
          </a:bodyPr>
          <a:lstStyle/>
          <a:p>
            <a:pPr algn="ctr">
              <a:lnSpc>
                <a:spcPct val="200000"/>
              </a:lnSpc>
            </a:pPr>
            <a:r>
              <a:rPr lang="zh-CN" altLang="en-US" sz="1867" b="1" dirty="0">
                <a:solidFill>
                  <a:schemeClr val="bg1"/>
                </a:solidFill>
              </a:rPr>
              <a:t>产品优势</a:t>
            </a:r>
            <a:endParaRPr lang="en-US" altLang="zh-CN" sz="667" b="1" dirty="0">
              <a:solidFill>
                <a:schemeClr val="bg1"/>
              </a:solidFill>
            </a:endParaRPr>
          </a:p>
          <a:p>
            <a:pPr algn="ctr">
              <a:lnSpc>
                <a:spcPct val="130000"/>
              </a:lnSpc>
            </a:pPr>
            <a:r>
              <a:rPr lang="zh-CN" altLang="en-US" sz="1333" dirty="0">
                <a:solidFill>
                  <a:schemeClr val="bg1"/>
                </a:solidFill>
              </a:rPr>
              <a:t>与同类产品进行比较，比较于豆瓣电影和猫眼电影，他们的网站是对电影进行客观统计评价，并不会直接进行推荐，对于选择困难的人来说，并无帮助作用，</a:t>
            </a:r>
            <a:r>
              <a:rPr lang="en-US" altLang="zh-CN" sz="1333" dirty="0" err="1">
                <a:solidFill>
                  <a:schemeClr val="bg1"/>
                </a:solidFill>
              </a:rPr>
              <a:t>ForCinema</a:t>
            </a:r>
            <a:r>
              <a:rPr lang="zh-CN" altLang="en-US" sz="1333" dirty="0">
                <a:solidFill>
                  <a:schemeClr val="bg1"/>
                </a:solidFill>
              </a:rPr>
              <a:t>直击用户需求痛点，能够直接给出电影推荐，避免选择过程。</a:t>
            </a:r>
            <a:endParaRPr lang="en-US" altLang="zh-CN" sz="1333" dirty="0">
              <a:solidFill>
                <a:schemeClr val="bg1"/>
              </a:solidFill>
            </a:endParaRPr>
          </a:p>
        </p:txBody>
      </p:sp>
      <p:cxnSp>
        <p:nvCxnSpPr>
          <p:cNvPr id="91" name="直接连接符 16"/>
          <p:cNvCxnSpPr/>
          <p:nvPr/>
        </p:nvCxnSpPr>
        <p:spPr>
          <a:xfrm>
            <a:off x="865700" y="2440553"/>
            <a:ext cx="104621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BA0BC608-B0CA-48EA-A3F0-91CEE71DD317}"/>
              </a:ext>
            </a:extLst>
          </p:cNvPr>
          <p:cNvPicPr>
            <a:picLocks noChangeAspect="1"/>
          </p:cNvPicPr>
          <p:nvPr/>
        </p:nvPicPr>
        <p:blipFill>
          <a:blip r:embed="rId2"/>
          <a:stretch>
            <a:fillRect/>
          </a:stretch>
        </p:blipFill>
        <p:spPr>
          <a:xfrm>
            <a:off x="-1" y="0"/>
            <a:ext cx="1304925" cy="947091"/>
          </a:xfrm>
          <a:prstGeom prst="rect">
            <a:avLst/>
          </a:prstGeom>
          <a:solidFill>
            <a:schemeClr val="bg1">
              <a:lumMod val="85000"/>
            </a:schemeClr>
          </a:solidFill>
        </p:spPr>
      </p:pic>
      <p:sp>
        <p:nvSpPr>
          <p:cNvPr id="20" name="文本框 19">
            <a:extLst>
              <a:ext uri="{FF2B5EF4-FFF2-40B4-BE49-F238E27FC236}">
                <a16:creationId xmlns:a16="http://schemas.microsoft.com/office/drawing/2014/main" id="{3B80B6FC-10A5-4938-8723-7CF01849BC8F}"/>
              </a:ext>
            </a:extLst>
          </p:cNvPr>
          <p:cNvSpPr txBox="1"/>
          <p:nvPr/>
        </p:nvSpPr>
        <p:spPr>
          <a:xfrm>
            <a:off x="1232511" y="73446"/>
            <a:ext cx="1497489" cy="800197"/>
          </a:xfrm>
          <a:prstGeom prst="rect">
            <a:avLst/>
          </a:prstGeom>
          <a:noFill/>
        </p:spPr>
        <p:txBody>
          <a:bodyPr wrap="square" lIns="121899" tIns="60949" rIns="121899" bIns="60949" rtlCol="0" anchor="ctr">
            <a:spAutoFit/>
          </a:bodyPr>
          <a:lstStyle/>
          <a:p>
            <a:pPr>
              <a:lnSpc>
                <a:spcPct val="110000"/>
              </a:lnSpc>
            </a:pPr>
            <a:r>
              <a:rPr kumimoji="1" lang="en-US" altLang="zh-CN" sz="1867" b="1" dirty="0" err="1">
                <a:solidFill>
                  <a:srgbClr val="1F1F1F"/>
                </a:solidFill>
                <a:latin typeface="Calibri"/>
                <a:ea typeface="宋体"/>
              </a:rPr>
              <a:t>ForCinema</a:t>
            </a:r>
            <a:endParaRPr kumimoji="1" lang="en-US" altLang="zh-CN" sz="1867" b="1" dirty="0">
              <a:solidFill>
                <a:srgbClr val="1F1F1F"/>
              </a:solidFill>
              <a:latin typeface="微软雅黑"/>
              <a:ea typeface="微软雅黑"/>
              <a:cs typeface="微软雅黑"/>
            </a:endParaRPr>
          </a:p>
          <a:p>
            <a:pPr>
              <a:lnSpc>
                <a:spcPct val="110000"/>
              </a:lnSpc>
            </a:pPr>
            <a:r>
              <a:rPr kumimoji="1" lang="zh-CN" altLang="en-US" sz="2133" b="1" dirty="0">
                <a:solidFill>
                  <a:srgbClr val="1F1F1F"/>
                </a:solidFill>
                <a:latin typeface="微软雅黑"/>
                <a:ea typeface="微软雅黑"/>
                <a:cs typeface="微软雅黑"/>
              </a:rPr>
              <a:t>需求分析</a:t>
            </a:r>
          </a:p>
        </p:txBody>
      </p:sp>
    </p:spTree>
    <p:extLst>
      <p:ext uri="{BB962C8B-B14F-4D97-AF65-F5344CB8AC3E}">
        <p14:creationId xmlns:p14="http://schemas.microsoft.com/office/powerpoint/2010/main" val="13851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p:nvSpPr>
        <p:spPr>
          <a:xfrm>
            <a:off x="2477677" y="2365311"/>
            <a:ext cx="1399592" cy="1399592"/>
          </a:xfrm>
          <a:prstGeom prst="rect">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6933" b="1" dirty="0">
                <a:solidFill>
                  <a:schemeClr val="bg1">
                    <a:lumMod val="95000"/>
                  </a:schemeClr>
                </a:solidFill>
              </a:rPr>
              <a:t>03</a:t>
            </a:r>
            <a:endParaRPr kumimoji="1" lang="zh-CN" altLang="en-US" sz="6933" b="1" dirty="0">
              <a:solidFill>
                <a:schemeClr val="bg1">
                  <a:lumMod val="95000"/>
                </a:schemeClr>
              </a:solidFill>
            </a:endParaRPr>
          </a:p>
        </p:txBody>
      </p:sp>
      <p:sp>
        <p:nvSpPr>
          <p:cNvPr id="4" name="矩形 3"/>
          <p:cNvSpPr/>
          <p:nvPr/>
        </p:nvSpPr>
        <p:spPr>
          <a:xfrm>
            <a:off x="4056180" y="2692088"/>
            <a:ext cx="2371162" cy="748988"/>
          </a:xfrm>
          <a:prstGeom prst="rect">
            <a:avLst/>
          </a:prstGeom>
        </p:spPr>
        <p:txBody>
          <a:bodyPr wrap="none">
            <a:spAutoFit/>
          </a:bodyPr>
          <a:lstStyle/>
          <a:p>
            <a:r>
              <a:rPr kumimoji="1" lang="zh-CN" altLang="en-US" sz="4267" dirty="0">
                <a:solidFill>
                  <a:schemeClr val="bg1">
                    <a:lumMod val="95000"/>
                  </a:schemeClr>
                </a:solidFill>
              </a:rPr>
              <a:t>功能简述</a:t>
            </a:r>
          </a:p>
        </p:txBody>
      </p:sp>
      <p:pic>
        <p:nvPicPr>
          <p:cNvPr id="6" name="图片 5">
            <a:extLst>
              <a:ext uri="{FF2B5EF4-FFF2-40B4-BE49-F238E27FC236}">
                <a16:creationId xmlns:a16="http://schemas.microsoft.com/office/drawing/2014/main" id="{6F9D19C1-1036-4B67-8AB5-D8A7D9FB88B9}"/>
              </a:ext>
            </a:extLst>
          </p:cNvPr>
          <p:cNvPicPr>
            <a:picLocks noChangeAspect="1"/>
          </p:cNvPicPr>
          <p:nvPr/>
        </p:nvPicPr>
        <p:blipFill>
          <a:blip r:embed="rId3"/>
          <a:stretch>
            <a:fillRect/>
          </a:stretch>
        </p:blipFill>
        <p:spPr>
          <a:xfrm>
            <a:off x="-1" y="0"/>
            <a:ext cx="1304925" cy="947091"/>
          </a:xfrm>
          <a:prstGeom prst="rect">
            <a:avLst/>
          </a:prstGeom>
        </p:spPr>
      </p:pic>
    </p:spTree>
    <p:extLst>
      <p:ext uri="{BB962C8B-B14F-4D97-AF65-F5344CB8AC3E}">
        <p14:creationId xmlns:p14="http://schemas.microsoft.com/office/powerpoint/2010/main" val="840834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4" y="1193067"/>
            <a:ext cx="12192000" cy="2001004"/>
          </a:xfrm>
          <a:prstGeom prst="rect">
            <a:avLst/>
          </a:prstGeom>
          <a:solidFill>
            <a:srgbClr val="1F1F1F"/>
          </a:solidFill>
          <a:ln w="12700" cap="flat" cmpd="sng" algn="ctr">
            <a:noFill/>
            <a:prstDash val="solid"/>
            <a:miter lim="800000"/>
          </a:ln>
          <a:effectLst/>
        </p:spPr>
        <p:txBody>
          <a:bodyPr lIns="121917" tIns="60959" rIns="121917" bIns="60959" rtlCol="0" anchor="ctr"/>
          <a:lstStyle/>
          <a:p>
            <a:pPr algn="ctr" defTabSz="1219140">
              <a:defRPr/>
            </a:pPr>
            <a:endParaRPr lang="zh-CN" altLang="en-US" sz="3200" kern="0">
              <a:solidFill>
                <a:sysClr val="window" lastClr="FFFFFF"/>
              </a:solidFill>
              <a:latin typeface="Calibri"/>
              <a:ea typeface="宋体"/>
            </a:endParaRPr>
          </a:p>
        </p:txBody>
      </p:sp>
      <p:pic>
        <p:nvPicPr>
          <p:cNvPr id="6" name="图片 5"/>
          <p:cNvPicPr preferRelativeResize="0">
            <a:picLocks/>
          </p:cNvPicPr>
          <p:nvPr/>
        </p:nvPicPr>
        <p:blipFill rotWithShape="1">
          <a:blip r:embed="rId2">
            <a:grayscl/>
          </a:blip>
          <a:srcRect l="4990" r="1764"/>
          <a:stretch/>
        </p:blipFill>
        <p:spPr>
          <a:xfrm>
            <a:off x="3026730" y="1494870"/>
            <a:ext cx="2133509" cy="2133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preferRelativeResize="0">
            <a:picLocks/>
          </p:cNvPicPr>
          <p:nvPr/>
        </p:nvPicPr>
        <p:blipFill>
          <a:blip r:embed="rId3">
            <a:grayscl/>
          </a:blip>
          <a:stretch>
            <a:fillRect/>
          </a:stretch>
        </p:blipFill>
        <p:spPr>
          <a:xfrm>
            <a:off x="616112" y="1494870"/>
            <a:ext cx="2133509" cy="2133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preferRelativeResize="0">
            <a:picLocks/>
          </p:cNvPicPr>
          <p:nvPr/>
        </p:nvPicPr>
        <p:blipFill rotWithShape="1">
          <a:blip r:embed="rId4">
            <a:grayscl/>
          </a:blip>
          <a:srcRect l="3873" r="2115"/>
          <a:stretch/>
        </p:blipFill>
        <p:spPr>
          <a:xfrm>
            <a:off x="5437349" y="1494870"/>
            <a:ext cx="2133509" cy="2133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矩形 9"/>
          <p:cNvSpPr/>
          <p:nvPr/>
        </p:nvSpPr>
        <p:spPr>
          <a:xfrm>
            <a:off x="522932" y="4256440"/>
            <a:ext cx="2226689" cy="1995865"/>
          </a:xfrm>
          <a:prstGeom prst="rect">
            <a:avLst/>
          </a:prstGeom>
        </p:spPr>
        <p:txBody>
          <a:bodyPr wrap="square" lIns="121917" tIns="60959" rIns="121917" bIns="60959">
            <a:spAutoFit/>
          </a:bodyPr>
          <a:lstStyle/>
          <a:p>
            <a:pPr lvl="0">
              <a:lnSpc>
                <a:spcPct val="130000"/>
              </a:lnSpc>
            </a:pPr>
            <a:r>
              <a:rPr lang="zh-CN" altLang="en-US" dirty="0">
                <a:solidFill>
                  <a:srgbClr val="1F1F1F"/>
                </a:solidFill>
                <a:latin typeface="微软雅黑"/>
              </a:rPr>
              <a:t>首先是针对用户不同的特征，能够直接进行影片推荐。</a:t>
            </a:r>
            <a:endParaRPr lang="en-US" altLang="zh-CN" sz="3200" kern="0" dirty="0">
              <a:solidFill>
                <a:srgbClr val="1F1F1F"/>
              </a:solidFill>
            </a:endParaRPr>
          </a:p>
        </p:txBody>
      </p:sp>
      <p:sp>
        <p:nvSpPr>
          <p:cNvPr id="12" name="矩形 11"/>
          <p:cNvSpPr/>
          <p:nvPr/>
        </p:nvSpPr>
        <p:spPr>
          <a:xfrm>
            <a:off x="2933326" y="4256440"/>
            <a:ext cx="2226689" cy="2475997"/>
          </a:xfrm>
          <a:prstGeom prst="rect">
            <a:avLst/>
          </a:prstGeom>
        </p:spPr>
        <p:txBody>
          <a:bodyPr wrap="square" lIns="121917" tIns="60959" rIns="121917" bIns="60959">
            <a:spAutoFit/>
          </a:bodyPr>
          <a:lstStyle/>
          <a:p>
            <a:pPr lvl="0">
              <a:lnSpc>
                <a:spcPct val="130000"/>
              </a:lnSpc>
            </a:pPr>
            <a:r>
              <a:rPr lang="zh-CN" altLang="en-US" dirty="0">
                <a:solidFill>
                  <a:srgbClr val="1F1F1F"/>
                </a:solidFill>
                <a:latin typeface="微软雅黑"/>
              </a:rPr>
              <a:t>对于用户来说，只要选择标签后，在平时能够不断的获得电影推荐。</a:t>
            </a:r>
            <a:endParaRPr lang="en-US" altLang="zh-CN" sz="3200" kern="0" dirty="0">
              <a:solidFill>
                <a:srgbClr val="1F1F1F"/>
              </a:solidFill>
            </a:endParaRPr>
          </a:p>
        </p:txBody>
      </p:sp>
      <p:sp>
        <p:nvSpPr>
          <p:cNvPr id="14" name="矩形 13"/>
          <p:cNvSpPr/>
          <p:nvPr/>
        </p:nvSpPr>
        <p:spPr>
          <a:xfrm>
            <a:off x="5343719" y="4256440"/>
            <a:ext cx="2226689" cy="2475997"/>
          </a:xfrm>
          <a:prstGeom prst="rect">
            <a:avLst/>
          </a:prstGeom>
        </p:spPr>
        <p:txBody>
          <a:bodyPr wrap="square" lIns="121917" tIns="60959" rIns="121917" bIns="60959">
            <a:spAutoFit/>
          </a:bodyPr>
          <a:lstStyle/>
          <a:p>
            <a:pPr lvl="0">
              <a:lnSpc>
                <a:spcPct val="130000"/>
              </a:lnSpc>
            </a:pPr>
            <a:r>
              <a:rPr lang="zh-CN" altLang="en-US" dirty="0">
                <a:solidFill>
                  <a:srgbClr val="1F1F1F"/>
                </a:solidFill>
                <a:latin typeface="微软雅黑"/>
              </a:rPr>
              <a:t>在用户有需要时，能够在短时间内推荐用户下一刻应该去看的影片。</a:t>
            </a:r>
            <a:endParaRPr lang="en-US" altLang="zh-CN" sz="3200" kern="0" dirty="0">
              <a:solidFill>
                <a:srgbClr val="1F1F1F"/>
              </a:solidFill>
            </a:endParaRPr>
          </a:p>
        </p:txBody>
      </p:sp>
      <p:pic>
        <p:nvPicPr>
          <p:cNvPr id="16" name="图片 15">
            <a:extLst>
              <a:ext uri="{FF2B5EF4-FFF2-40B4-BE49-F238E27FC236}">
                <a16:creationId xmlns:a16="http://schemas.microsoft.com/office/drawing/2014/main" id="{862D908B-12E3-47C7-8379-F6839B3D2891}"/>
              </a:ext>
            </a:extLst>
          </p:cNvPr>
          <p:cNvPicPr>
            <a:picLocks noChangeAspect="1"/>
          </p:cNvPicPr>
          <p:nvPr/>
        </p:nvPicPr>
        <p:blipFill>
          <a:blip r:embed="rId5"/>
          <a:stretch>
            <a:fillRect/>
          </a:stretch>
        </p:blipFill>
        <p:spPr>
          <a:xfrm>
            <a:off x="-1" y="0"/>
            <a:ext cx="1304925" cy="947091"/>
          </a:xfrm>
          <a:prstGeom prst="rect">
            <a:avLst/>
          </a:prstGeom>
          <a:solidFill>
            <a:schemeClr val="bg1">
              <a:lumMod val="85000"/>
            </a:schemeClr>
          </a:solidFill>
        </p:spPr>
      </p:pic>
      <p:sp>
        <p:nvSpPr>
          <p:cNvPr id="17" name="文本框 16">
            <a:extLst>
              <a:ext uri="{FF2B5EF4-FFF2-40B4-BE49-F238E27FC236}">
                <a16:creationId xmlns:a16="http://schemas.microsoft.com/office/drawing/2014/main" id="{B3125BF2-2BBA-4BF7-A308-328F9F880762}"/>
              </a:ext>
            </a:extLst>
          </p:cNvPr>
          <p:cNvSpPr txBox="1"/>
          <p:nvPr/>
        </p:nvSpPr>
        <p:spPr>
          <a:xfrm>
            <a:off x="1232511" y="73446"/>
            <a:ext cx="1497489" cy="800197"/>
          </a:xfrm>
          <a:prstGeom prst="rect">
            <a:avLst/>
          </a:prstGeom>
          <a:noFill/>
        </p:spPr>
        <p:txBody>
          <a:bodyPr wrap="square" lIns="121899" tIns="60949" rIns="121899" bIns="60949" rtlCol="0" anchor="ctr">
            <a:spAutoFit/>
          </a:bodyPr>
          <a:lstStyle/>
          <a:p>
            <a:pPr>
              <a:lnSpc>
                <a:spcPct val="110000"/>
              </a:lnSpc>
            </a:pPr>
            <a:r>
              <a:rPr kumimoji="1" lang="en-US" altLang="zh-CN" sz="1867" b="1" dirty="0" err="1">
                <a:solidFill>
                  <a:srgbClr val="1F1F1F"/>
                </a:solidFill>
                <a:latin typeface="Calibri"/>
                <a:ea typeface="宋体"/>
              </a:rPr>
              <a:t>ForCinema</a:t>
            </a:r>
            <a:endParaRPr kumimoji="1" lang="en-US" altLang="zh-CN" sz="1867" b="1" dirty="0">
              <a:solidFill>
                <a:srgbClr val="1F1F1F"/>
              </a:solidFill>
              <a:latin typeface="微软雅黑"/>
              <a:ea typeface="微软雅黑"/>
              <a:cs typeface="微软雅黑"/>
            </a:endParaRPr>
          </a:p>
          <a:p>
            <a:pPr>
              <a:lnSpc>
                <a:spcPct val="110000"/>
              </a:lnSpc>
            </a:pPr>
            <a:r>
              <a:rPr kumimoji="1" lang="zh-CN" altLang="en-US" sz="2133" b="1" dirty="0">
                <a:solidFill>
                  <a:srgbClr val="1F1F1F"/>
                </a:solidFill>
                <a:latin typeface="微软雅黑"/>
                <a:ea typeface="微软雅黑"/>
                <a:cs typeface="微软雅黑"/>
              </a:rPr>
              <a:t>功能简述</a:t>
            </a:r>
          </a:p>
        </p:txBody>
      </p:sp>
    </p:spTree>
    <p:extLst>
      <p:ext uri="{BB962C8B-B14F-4D97-AF65-F5344CB8AC3E}">
        <p14:creationId xmlns:p14="http://schemas.microsoft.com/office/powerpoint/2010/main" val="19627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清风素材 https://12sc.taobao.com/">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schemas.microsoft.com/sharepoint/v3/fields"/>
    <ds:schemaRef ds:uri="http://www.w3.org/XML/1998/namespace"/>
    <ds:schemaRef ds:uri="http://purl.org/dc/dcmityp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941</TotalTime>
  <Words>1138</Words>
  <Application>Microsoft Office PowerPoint</Application>
  <PresentationFormat>自定义</PresentationFormat>
  <Paragraphs>111</Paragraphs>
  <Slides>23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微软雅黑</vt:lpstr>
      <vt:lpstr>Arial</vt:lpstr>
      <vt:lpstr>Calibri</vt:lpstr>
      <vt:lpstr>Century Gothic</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dc:creator>
  <cp:keywords>12sc.taobao.com</cp:keywords>
  <dc:description>12sc.taobao.com</dc:description>
  <cp:lastModifiedBy>智杰 琚</cp:lastModifiedBy>
  <cp:revision>172</cp:revision>
  <dcterms:created xsi:type="dcterms:W3CDTF">2010-04-12T23:12:02Z</dcterms:created>
  <dcterms:modified xsi:type="dcterms:W3CDTF">2019-07-04T08:09:44Z</dcterms:modified>
  <cp:category>12sc.taobao.com</cp:category>
  <cp:contentStatus>12sc.taobao.com</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